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7" r:id="rId4"/>
    <p:sldMasterId id="2147483817" r:id="rId5"/>
    <p:sldMasterId id="2147483823" r:id="rId6"/>
    <p:sldMasterId id="2147483864" r:id="rId7"/>
    <p:sldMasterId id="2147483850" r:id="rId8"/>
    <p:sldMasterId id="2147483843" r:id="rId9"/>
  </p:sldMasterIdLst>
  <p:notesMasterIdLst>
    <p:notesMasterId r:id="rId20"/>
  </p:notesMasterIdLst>
  <p:handoutMasterIdLst>
    <p:handoutMasterId r:id="rId21"/>
  </p:handoutMasterIdLst>
  <p:sldIdLst>
    <p:sldId id="262" r:id="rId10"/>
    <p:sldId id="263" r:id="rId11"/>
    <p:sldId id="275" r:id="rId12"/>
    <p:sldId id="265" r:id="rId13"/>
    <p:sldId id="274" r:id="rId14"/>
    <p:sldId id="279" r:id="rId15"/>
    <p:sldId id="270" r:id="rId16"/>
    <p:sldId id="264" r:id="rId17"/>
    <p:sldId id="272" r:id="rId18"/>
    <p:sldId id="281" r:id="rId19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pos="51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0B4"/>
    <a:srgbClr val="70717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7" autoAdjust="0"/>
    <p:restoredTop sz="94628" autoAdjust="0"/>
  </p:normalViewPr>
  <p:slideViewPr>
    <p:cSldViewPr>
      <p:cViewPr varScale="1">
        <p:scale>
          <a:sx n="87" d="100"/>
          <a:sy n="87" d="100"/>
        </p:scale>
        <p:origin x="816" y="90"/>
      </p:cViewPr>
      <p:guideLst>
        <p:guide orient="horz" pos="1253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-3378" y="-10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15" cy="4967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77002" y="0"/>
            <a:ext cx="2890514" cy="4967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461BE-6459-48D5-97C4-C97075AC68FF}" type="datetimeFigureOut">
              <a:rPr lang="da-DK" smtClean="0"/>
              <a:pPr/>
              <a:t>20-05-2014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309"/>
            <a:ext cx="2890515" cy="496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777002" y="9428309"/>
            <a:ext cx="2890514" cy="496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BE649-C369-45C3-9978-8804491A88E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8189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515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002" y="0"/>
            <a:ext cx="2890514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6C802D68-A2DF-46E8-894B-6A61B1CDFD92}" type="datetimeFigureOut">
              <a:rPr lang="da-DK"/>
              <a:pPr>
                <a:defRPr/>
              </a:pPr>
              <a:t>20-05-2014</a:t>
            </a:fld>
            <a:endParaRPr lang="da-DK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437" y="4714953"/>
            <a:ext cx="5336214" cy="44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309"/>
            <a:ext cx="2890515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002" y="9428309"/>
            <a:ext cx="2890514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10CC2A0-1384-421A-983E-D8715F5D425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0275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CC2A0-1384-421A-983E-D8715F5D4255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675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CC2A0-1384-421A-983E-D8715F5D4255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5118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CC2A0-1384-421A-983E-D8715F5D4255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7471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CC2A0-1384-421A-983E-D8715F5D4255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326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CC2A0-1384-421A-983E-D8715F5D4255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729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CC2A0-1384-421A-983E-D8715F5D4255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3321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0CC2A0-1384-421A-983E-D8715F5D4255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268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827584" y="1556792"/>
            <a:ext cx="7416824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6660232" y="1556792"/>
            <a:ext cx="1440160" cy="4157649"/>
          </a:xfrm>
          <a:prstGeom prst="rect">
            <a:avLst/>
          </a:prstGeom>
          <a:noFill/>
          <a:ln>
            <a:noFill/>
          </a:ln>
        </p:spPr>
        <p:txBody>
          <a:bodyPr wrap="square" lIns="144000" tIns="144000" rIns="72000" bIns="7200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Billedtekst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quo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quo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dollorrorias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excerum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autetur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aniamiumd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vel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maxim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landis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etureria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everum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quiamasear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soloruntus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latia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cuptatemquam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aliquepo</a:t>
            </a:r>
            <a:endParaRPr lang="da-DK" sz="2000" baseline="30000" dirty="0">
              <a:solidFill>
                <a:sysClr val="windowText" lastClr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2400" baseline="3000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827658" y="1557212"/>
            <a:ext cx="5760566" cy="43200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3568" y="164078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827584" y="1556792"/>
            <a:ext cx="7416824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6660232" y="1556792"/>
            <a:ext cx="1440160" cy="4157649"/>
          </a:xfrm>
          <a:prstGeom prst="rect">
            <a:avLst/>
          </a:prstGeom>
          <a:noFill/>
          <a:ln>
            <a:noFill/>
          </a:ln>
        </p:spPr>
        <p:txBody>
          <a:bodyPr wrap="square" lIns="144000" tIns="144000" rIns="72000" bIns="7200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Billedtekst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quo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quo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dollorrorias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excerum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autetur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aniamiumd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vel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maxim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landis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etureria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everum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quiamasear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soloruntus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latia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cuptatemquam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aliquepo</a:t>
            </a:r>
            <a:endParaRPr lang="da-DK" sz="2000" baseline="30000" dirty="0">
              <a:solidFill>
                <a:sysClr val="windowText" lastClr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2400" baseline="3000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827658" y="1557212"/>
            <a:ext cx="5760566" cy="43200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3568" y="164078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827584" y="1556792"/>
            <a:ext cx="7416824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6660232" y="1556792"/>
            <a:ext cx="1440160" cy="4157649"/>
          </a:xfrm>
          <a:prstGeom prst="rect">
            <a:avLst/>
          </a:prstGeom>
          <a:noFill/>
          <a:ln>
            <a:noFill/>
          </a:ln>
        </p:spPr>
        <p:txBody>
          <a:bodyPr wrap="square" lIns="144000" tIns="144000" rIns="72000" bIns="7200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Billedtekst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quo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quo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dollorrorias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excerum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autetur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aniamiumd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vel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maxim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landis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etureria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everum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quiamasear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soloruntus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latia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cuptatemquam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aliquepo</a:t>
            </a:r>
            <a:endParaRPr lang="da-DK" sz="2000" baseline="30000" dirty="0">
              <a:solidFill>
                <a:sysClr val="windowText" lastClr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2400" baseline="3000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827658" y="1557212"/>
            <a:ext cx="5760566" cy="43200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dias - co2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3568" y="164078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827584" y="1556792"/>
            <a:ext cx="7416824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6660232" y="1556792"/>
            <a:ext cx="1440160" cy="4157649"/>
          </a:xfrm>
          <a:prstGeom prst="rect">
            <a:avLst/>
          </a:prstGeom>
          <a:noFill/>
          <a:ln>
            <a:noFill/>
          </a:ln>
        </p:spPr>
        <p:txBody>
          <a:bodyPr wrap="square" lIns="144000" tIns="144000" rIns="72000" bIns="7200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Billedtekst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quo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quo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dollorrorias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excerum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autetur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aniamiumd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vel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maxim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landis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etureria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everum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quiamasear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soloruntus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latia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cuptatemquam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aliquepo</a:t>
            </a:r>
            <a:endParaRPr lang="da-DK" sz="2000" baseline="30000" dirty="0">
              <a:solidFill>
                <a:sysClr val="windowText" lastClr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2400" baseline="3000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827658" y="1557212"/>
            <a:ext cx="5760566" cy="43200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3568" y="164078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3568" y="164078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827584" y="1556792"/>
            <a:ext cx="7416824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6660232" y="1556792"/>
            <a:ext cx="1440160" cy="4157649"/>
          </a:xfrm>
          <a:prstGeom prst="rect">
            <a:avLst/>
          </a:prstGeom>
          <a:noFill/>
          <a:ln>
            <a:noFill/>
          </a:ln>
        </p:spPr>
        <p:txBody>
          <a:bodyPr wrap="square" lIns="144000" tIns="144000" rIns="72000" bIns="7200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Billedtekst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quo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quo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dollorrorias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excerum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autetur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aniamiumd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vel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maxim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landis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etureria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everum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quiamasear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soloruntus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latia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cuptatemquam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aliquepo</a:t>
            </a:r>
            <a:endParaRPr lang="da-DK" sz="2000" baseline="30000" dirty="0">
              <a:solidFill>
                <a:sysClr val="windowText" lastClr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2400" baseline="3000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827658" y="1557212"/>
            <a:ext cx="5760566" cy="43200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827584" y="1556792"/>
            <a:ext cx="7416824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10" name="Tekstboks 9"/>
          <p:cNvSpPr txBox="1"/>
          <p:nvPr userDrawn="1"/>
        </p:nvSpPr>
        <p:spPr>
          <a:xfrm>
            <a:off x="6660232" y="1556792"/>
            <a:ext cx="1440160" cy="4157649"/>
          </a:xfrm>
          <a:prstGeom prst="rect">
            <a:avLst/>
          </a:prstGeom>
          <a:noFill/>
          <a:ln>
            <a:noFill/>
          </a:ln>
        </p:spPr>
        <p:txBody>
          <a:bodyPr wrap="square" lIns="144000" tIns="144000" rIns="72000" bIns="7200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Billedtekst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quo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esta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quo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temqui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voluptaquia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voloritiore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dussio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dollorrorias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excerum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autetur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aniamiumd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vel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maxim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landis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etureria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aut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everum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quiamasear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soloruntus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latia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cuptatemquam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quas</a:t>
            </a:r>
            <a:r>
              <a:rPr lang="da-DK" sz="1800" baseline="3000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da-DK" sz="1800" baseline="30000" dirty="0" err="1" smtClean="0">
                <a:solidFill>
                  <a:sysClr val="windowText" lastClr="000000"/>
                </a:solidFill>
                <a:latin typeface="Arial"/>
              </a:rPr>
              <a:t>aliquepo</a:t>
            </a:r>
            <a:endParaRPr lang="da-DK" sz="2000" baseline="30000" dirty="0">
              <a:solidFill>
                <a:sysClr val="windowText" lastClr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2400" baseline="3000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827658" y="1557212"/>
            <a:ext cx="5760566" cy="43200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 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3568" y="164078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649106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11560" y="616646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NATUR</a:t>
            </a:r>
            <a:r>
              <a:rPr lang="da-DK" sz="1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OG MILJØ</a:t>
            </a:r>
            <a:endParaRPr lang="da-DK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Teknik og Miljø</a:t>
            </a: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Aarhus Kommune</a:t>
            </a:r>
            <a:endParaRPr lang="da-DK" sz="10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649106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11560" y="616646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NATUR</a:t>
            </a:r>
            <a:r>
              <a:rPr lang="da-DK" sz="1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OG MILJØ</a:t>
            </a:r>
            <a:endParaRPr lang="da-DK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Teknik og Miljø</a:t>
            </a: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Aarhus Kommune</a:t>
            </a:r>
            <a:endParaRPr lang="da-DK" sz="10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42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649106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11560" y="616646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NATUR OG MILJØ</a:t>
            </a: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Teknik og Miljø</a:t>
            </a: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Aarhus Kommune</a:t>
            </a:r>
            <a:endParaRPr lang="da-DK" sz="10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41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547664" y="202630"/>
            <a:ext cx="541094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11560" y="616646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NATUR OG MILJØ</a:t>
            </a: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Teknik og Miljø</a:t>
            </a: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Aarhus Kommune</a:t>
            </a:r>
            <a:endParaRPr lang="da-DK" sz="10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Billede 5" descr="co2030_with_aarhus_rg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7" y="188640"/>
            <a:ext cx="936104" cy="6027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619672" y="202630"/>
            <a:ext cx="53389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11560" y="616646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NATUR</a:t>
            </a:r>
            <a:r>
              <a:rPr lang="da-DK" sz="12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OG MILJØ</a:t>
            </a:r>
            <a:endParaRPr lang="da-DK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Teknik og Miljø</a:t>
            </a: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Aarhus Kommune</a:t>
            </a:r>
            <a:endParaRPr lang="da-DK" sz="10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8" name="Billede 7" descr="co2030_with_aarhus_rg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7" y="188640"/>
            <a:ext cx="936104" cy="6027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619672" y="202630"/>
            <a:ext cx="53389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11560" y="616646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NATUR OG MILJØ</a:t>
            </a: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Teknik og Miljø</a:t>
            </a:r>
          </a:p>
          <a:p>
            <a:r>
              <a:rPr lang="da-DK" sz="1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Aarhus Kommune</a:t>
            </a:r>
            <a:endParaRPr lang="da-DK" sz="10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Billede 5" descr="co2030_with_aarhus_rg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537" y="188640"/>
            <a:ext cx="936104" cy="6027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Brabrandsø030909.JPG"/>
          <p:cNvPicPr>
            <a:picLocks noChangeAspect="1"/>
          </p:cNvPicPr>
          <p:nvPr/>
        </p:nvPicPr>
        <p:blipFill>
          <a:blip r:embed="rId2" cstate="print"/>
          <a:srcRect t="1587" r="3588"/>
          <a:stretch>
            <a:fillRect/>
          </a:stretch>
        </p:blipFill>
        <p:spPr>
          <a:xfrm>
            <a:off x="3059832" y="3933056"/>
            <a:ext cx="2915816" cy="2232248"/>
          </a:xfrm>
          <a:prstGeom prst="rect">
            <a:avLst/>
          </a:prstGeom>
        </p:spPr>
      </p:pic>
      <p:pic>
        <p:nvPicPr>
          <p:cNvPr id="5" name="Billede 4" descr="Aarhus_å.JPG"/>
          <p:cNvPicPr>
            <a:picLocks noChangeAspect="1"/>
          </p:cNvPicPr>
          <p:nvPr/>
        </p:nvPicPr>
        <p:blipFill>
          <a:blip r:embed="rId3" cstate="print"/>
          <a:srcRect l="6250" t="6196" r="-1005"/>
          <a:stretch>
            <a:fillRect/>
          </a:stretch>
        </p:blipFill>
        <p:spPr>
          <a:xfrm>
            <a:off x="5940152" y="3933055"/>
            <a:ext cx="3384376" cy="22339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da-DK" dirty="0" smtClean="0"/>
              <a:t>Aarhus Kommune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1752600"/>
          </a:xfrm>
        </p:spPr>
        <p:txBody>
          <a:bodyPr/>
          <a:lstStyle/>
          <a:p>
            <a:r>
              <a:rPr lang="da-DK" sz="5400" dirty="0" smtClean="0">
                <a:solidFill>
                  <a:srgbClr val="86C0B4"/>
                </a:solidFill>
              </a:rPr>
              <a:t>Vandet fra landet</a:t>
            </a:r>
          </a:p>
          <a:p>
            <a:r>
              <a:rPr lang="da-DK" sz="2200" dirty="0" smtClean="0">
                <a:solidFill>
                  <a:srgbClr val="86C0B4"/>
                </a:solidFill>
              </a:rPr>
              <a:t>Gitte Kjærsgaard Sørensen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1259632" y="5949280"/>
            <a:ext cx="2088232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solidFill>
                  <a:schemeClr val="bg1"/>
                </a:solidFill>
              </a:rPr>
              <a:t>Foto:</a:t>
            </a:r>
            <a:r>
              <a:rPr lang="da-DK" sz="800" baseline="0" dirty="0" smtClean="0">
                <a:solidFill>
                  <a:schemeClr val="bg1"/>
                </a:solidFill>
              </a:rPr>
              <a:t> Lars Spring, Aarhus Kommune</a:t>
            </a:r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7308304" y="5949860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solidFill>
                  <a:schemeClr val="bg1"/>
                </a:solidFill>
              </a:rPr>
              <a:t>Foto:</a:t>
            </a:r>
            <a:r>
              <a:rPr lang="da-DK" sz="800" baseline="0" dirty="0" smtClean="0">
                <a:solidFill>
                  <a:schemeClr val="bg1"/>
                </a:solidFill>
              </a:rPr>
              <a:t> Peter Søgaard, Aarhus Kommune</a:t>
            </a:r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283968" y="5949280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solidFill>
                  <a:schemeClr val="bg1"/>
                </a:solidFill>
              </a:rPr>
              <a:t>Foto:</a:t>
            </a:r>
            <a:r>
              <a:rPr lang="da-DK" sz="800" baseline="0" dirty="0" smtClean="0">
                <a:solidFill>
                  <a:schemeClr val="bg1"/>
                </a:solidFill>
              </a:rPr>
              <a:t> </a:t>
            </a:r>
            <a:r>
              <a:rPr lang="da-DK" sz="800" dirty="0" smtClean="0">
                <a:solidFill>
                  <a:schemeClr val="bg1"/>
                </a:solidFill>
              </a:rPr>
              <a:t>Lars Spring, </a:t>
            </a:r>
            <a:r>
              <a:rPr lang="da-DK" sz="800" baseline="0" dirty="0" smtClean="0">
                <a:solidFill>
                  <a:schemeClr val="bg1"/>
                </a:solidFill>
              </a:rPr>
              <a:t>Aarhus Kommune</a:t>
            </a:r>
            <a:endParaRPr lang="da-DK" sz="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L:\Funktioner\03 Vandmiljø og Landbrug\Medarbejdere\Mogens Bjørn Nielsen\Foto MBN\IMG_0957.JPG"/>
          <p:cNvPicPr>
            <a:picLocks noChangeAspect="1" noChangeArrowheads="1"/>
          </p:cNvPicPr>
          <p:nvPr/>
        </p:nvPicPr>
        <p:blipFill>
          <a:blip r:embed="rId4" cstate="print"/>
          <a:srcRect t="1587" r="2381"/>
          <a:stretch>
            <a:fillRect/>
          </a:stretch>
        </p:blipFill>
        <p:spPr bwMode="auto">
          <a:xfrm>
            <a:off x="107504" y="3933056"/>
            <a:ext cx="2952328" cy="2232248"/>
          </a:xfrm>
          <a:prstGeom prst="rect">
            <a:avLst/>
          </a:prstGeom>
          <a:noFill/>
        </p:spPr>
      </p:pic>
      <p:sp>
        <p:nvSpPr>
          <p:cNvPr id="12" name="Tekstboks 11"/>
          <p:cNvSpPr txBox="1"/>
          <p:nvPr/>
        </p:nvSpPr>
        <p:spPr>
          <a:xfrm>
            <a:off x="899592" y="5949280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solidFill>
                  <a:schemeClr val="bg1"/>
                </a:solidFill>
              </a:rPr>
              <a:t>Foto:</a:t>
            </a:r>
            <a:r>
              <a:rPr lang="da-DK" sz="800" baseline="0" dirty="0" smtClean="0">
                <a:solidFill>
                  <a:schemeClr val="bg1"/>
                </a:solidFill>
              </a:rPr>
              <a:t> </a:t>
            </a:r>
            <a:r>
              <a:rPr lang="da-DK" sz="800" dirty="0" smtClean="0">
                <a:solidFill>
                  <a:schemeClr val="bg1"/>
                </a:solidFill>
              </a:rPr>
              <a:t>Mogens Bjørn Nielsen</a:t>
            </a:r>
            <a:r>
              <a:rPr lang="da-DK" sz="800" baseline="0" dirty="0" smtClean="0">
                <a:solidFill>
                  <a:schemeClr val="bg1"/>
                </a:solidFill>
              </a:rPr>
              <a:t>, Aarhus Kommune</a:t>
            </a:r>
            <a:endParaRPr lang="da-DK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a-DK" dirty="0" smtClean="0"/>
          </a:p>
          <a:p>
            <a:pPr algn="ctr">
              <a:buNone/>
            </a:pPr>
            <a:endParaRPr lang="da-DK" dirty="0" smtClean="0"/>
          </a:p>
          <a:p>
            <a:pPr algn="ctr">
              <a:buNone/>
            </a:pPr>
            <a:r>
              <a:rPr lang="da-DK" dirty="0" smtClean="0">
                <a:solidFill>
                  <a:srgbClr val="86C0B4"/>
                </a:solidFill>
              </a:rPr>
              <a:t>Vi glæder os til hvilke løsninger </a:t>
            </a:r>
          </a:p>
          <a:p>
            <a:pPr algn="ctr">
              <a:buNone/>
            </a:pPr>
            <a:r>
              <a:rPr lang="da-DK" dirty="0" smtClean="0">
                <a:solidFill>
                  <a:srgbClr val="86C0B4"/>
                </a:solidFill>
              </a:rPr>
              <a:t>”Vandet fra landet” bringer </a:t>
            </a:r>
            <a:r>
              <a:rPr lang="da-DK" dirty="0" smtClean="0">
                <a:solidFill>
                  <a:srgbClr val="86C0B4"/>
                </a:solidFill>
                <a:sym typeface="Wingdings" pitchFamily="2" charset="2"/>
              </a:rPr>
              <a:t></a:t>
            </a:r>
            <a:endParaRPr lang="da-DK" dirty="0">
              <a:solidFill>
                <a:srgbClr val="86C0B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 overordnede rammer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a-DK" dirty="0" smtClean="0"/>
              <a:t>Kommuneplan, friluftsplan, naturkvalitetsplan, spildevandsplan mv.</a:t>
            </a:r>
          </a:p>
          <a:p>
            <a:pPr lvl="1"/>
            <a:r>
              <a:rPr lang="da-DK" dirty="0" smtClean="0"/>
              <a:t>Vand Vision 2100</a:t>
            </a:r>
          </a:p>
          <a:p>
            <a:pPr lvl="1"/>
            <a:r>
              <a:rPr lang="da-DK" dirty="0" smtClean="0"/>
              <a:t>Klimatilpasningsplan(tillæg til Kommuneplan)</a:t>
            </a:r>
          </a:p>
          <a:p>
            <a:pPr lvl="1"/>
            <a:r>
              <a:rPr lang="da-DK" dirty="0" smtClean="0"/>
              <a:t>(Finansieringsmuligheder)</a:t>
            </a:r>
          </a:p>
          <a:p>
            <a:pPr>
              <a:buNone/>
            </a:pPr>
            <a:endParaRPr lang="da-D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509120"/>
            <a:ext cx="2016224" cy="202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7116" y="4062491"/>
            <a:ext cx="2687172" cy="231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069" t="3030" r="18191"/>
          <a:stretch>
            <a:fillRect/>
          </a:stretch>
        </p:blipFill>
        <p:spPr>
          <a:xfrm>
            <a:off x="1979712" y="1484784"/>
            <a:ext cx="4104456" cy="4608512"/>
          </a:xfr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7200800" cy="706090"/>
          </a:xfrm>
        </p:spPr>
        <p:txBody>
          <a:bodyPr/>
          <a:lstStyle/>
          <a:p>
            <a:r>
              <a:rPr lang="da-DK" dirty="0" smtClean="0"/>
              <a:t>En typisk købstad ved vandet</a:t>
            </a:r>
            <a:endParaRPr lang="da-DK" dirty="0"/>
          </a:p>
        </p:txBody>
      </p:sp>
      <p:sp>
        <p:nvSpPr>
          <p:cNvPr id="6" name="Ellipse 5"/>
          <p:cNvSpPr/>
          <p:nvPr/>
        </p:nvSpPr>
        <p:spPr>
          <a:xfrm>
            <a:off x="3563888" y="3140968"/>
            <a:ext cx="1224136" cy="43204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Ellipse 6"/>
          <p:cNvSpPr/>
          <p:nvPr/>
        </p:nvSpPr>
        <p:spPr>
          <a:xfrm>
            <a:off x="2411760" y="3933056"/>
            <a:ext cx="2160240" cy="504056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696744" cy="706090"/>
          </a:xfrm>
        </p:spPr>
        <p:txBody>
          <a:bodyPr/>
          <a:lstStyle/>
          <a:p>
            <a:r>
              <a:rPr lang="da-DK" dirty="0" smtClean="0"/>
              <a:t>Oversvømmelsesrisiko</a:t>
            </a:r>
            <a:endParaRPr lang="da-DK" dirty="0"/>
          </a:p>
        </p:txBody>
      </p:sp>
      <p:pic>
        <p:nvPicPr>
          <p:cNvPr id="8" name="Billede 7" descr="Hotspots_prioriterede_indsatsområ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84784"/>
            <a:ext cx="3108318" cy="4392488"/>
          </a:xfrm>
          <a:prstGeom prst="rect">
            <a:avLst/>
          </a:prstGeom>
        </p:spPr>
      </p:pic>
      <p:pic>
        <p:nvPicPr>
          <p:cNvPr id="10" name="Pladsholder til indhold 9" descr="Hav_Vandloeb_Skybrud_klimatilpasning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1491166"/>
            <a:ext cx="3096343" cy="43755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Aarhus i 1825..</a:t>
            </a:r>
            <a:endParaRPr lang="da-DK" dirty="0"/>
          </a:p>
        </p:txBody>
      </p:sp>
      <p:pic>
        <p:nvPicPr>
          <p:cNvPr id="4" name="Pladsholder til indhold 3" descr="AarhusGlD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0965" y="1600200"/>
            <a:ext cx="628206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Kor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556792"/>
            <a:ext cx="6731848" cy="3664514"/>
          </a:xfrm>
          <a:prstGeom prst="rect">
            <a:avLst/>
          </a:prstGeom>
        </p:spPr>
      </p:pic>
      <p:sp>
        <p:nvSpPr>
          <p:cNvPr id="31" name="Rektangel 30"/>
          <p:cNvSpPr>
            <a:spLocks/>
          </p:cNvSpPr>
          <p:nvPr/>
        </p:nvSpPr>
        <p:spPr>
          <a:xfrm>
            <a:off x="395271" y="1556792"/>
            <a:ext cx="2160505" cy="1656184"/>
          </a:xfrm>
          <a:prstGeom prst="rect">
            <a:avLst/>
          </a:prstGeom>
          <a:solidFill>
            <a:schemeClr val="bg1"/>
          </a:solidFill>
          <a:ln>
            <a:solidFill>
              <a:srgbClr val="45B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Rektangel 27"/>
          <p:cNvSpPr>
            <a:spLocks/>
          </p:cNvSpPr>
          <p:nvPr/>
        </p:nvSpPr>
        <p:spPr>
          <a:xfrm>
            <a:off x="395271" y="3573016"/>
            <a:ext cx="2160505" cy="1657184"/>
          </a:xfrm>
          <a:prstGeom prst="rect">
            <a:avLst/>
          </a:prstGeom>
          <a:solidFill>
            <a:schemeClr val="bg1"/>
          </a:solidFill>
          <a:ln>
            <a:solidFill>
              <a:srgbClr val="45B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>
            <a:spLocks/>
          </p:cNvSpPr>
          <p:nvPr/>
        </p:nvSpPr>
        <p:spPr>
          <a:xfrm>
            <a:off x="6588224" y="3573016"/>
            <a:ext cx="2160240" cy="1656184"/>
          </a:xfrm>
          <a:prstGeom prst="rect">
            <a:avLst/>
          </a:prstGeom>
          <a:solidFill>
            <a:schemeClr val="bg1"/>
          </a:solidFill>
          <a:ln>
            <a:solidFill>
              <a:srgbClr val="45B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" name="Gruppe 23"/>
          <p:cNvGrpSpPr/>
          <p:nvPr/>
        </p:nvGrpSpPr>
        <p:grpSpPr>
          <a:xfrm>
            <a:off x="6588224" y="3573016"/>
            <a:ext cx="2232248" cy="1656184"/>
            <a:chOff x="6318884" y="2287291"/>
            <a:chExt cx="2519998" cy="1960353"/>
          </a:xfrm>
        </p:grpSpPr>
        <p:pic>
          <p:nvPicPr>
            <p:cNvPr id="12" name="Billede 11" descr="Vandstand engsø.EM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8884" y="2287291"/>
              <a:ext cx="2519998" cy="1960353"/>
            </a:xfrm>
            <a:prstGeom prst="rect">
              <a:avLst/>
            </a:prstGeom>
          </p:spPr>
        </p:pic>
        <p:sp>
          <p:nvSpPr>
            <p:cNvPr id="18" name="Tekstboks 17"/>
            <p:cNvSpPr txBox="1"/>
            <p:nvPr/>
          </p:nvSpPr>
          <p:spPr>
            <a:xfrm rot="16200000">
              <a:off x="5820659" y="2877660"/>
              <a:ext cx="127616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/>
                <a:t>centimeter</a:t>
              </a:r>
            </a:p>
          </p:txBody>
        </p:sp>
      </p:grpSp>
      <p:sp>
        <p:nvSpPr>
          <p:cNvPr id="21" name="Titel 1"/>
          <p:cNvSpPr txBox="1">
            <a:spLocks/>
          </p:cNvSpPr>
          <p:nvPr/>
        </p:nvSpPr>
        <p:spPr>
          <a:xfrm>
            <a:off x="467544" y="202630"/>
            <a:ext cx="649106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Egå – </a:t>
            </a:r>
            <a:r>
              <a:rPr kumimoji="0" lang="da-DK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Egå</a:t>
            </a:r>
            <a:r>
              <a:rPr kumimoji="0" lang="da-D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Engsø</a:t>
            </a: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2" name="Gruppe 17"/>
          <p:cNvGrpSpPr/>
          <p:nvPr/>
        </p:nvGrpSpPr>
        <p:grpSpPr>
          <a:xfrm>
            <a:off x="454270" y="3717032"/>
            <a:ext cx="2101506" cy="1527842"/>
            <a:chOff x="287726" y="4082082"/>
            <a:chExt cx="2535697" cy="1977782"/>
          </a:xfrm>
        </p:grpSpPr>
        <p:pic>
          <p:nvPicPr>
            <p:cNvPr id="23" name="Billede 22" descr="Vandføring.EM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423" y="4082082"/>
              <a:ext cx="2520000" cy="1977782"/>
            </a:xfrm>
            <a:prstGeom prst="rect">
              <a:avLst/>
            </a:prstGeom>
          </p:spPr>
        </p:pic>
        <p:sp>
          <p:nvSpPr>
            <p:cNvPr id="25" name="Tekstboks 24"/>
            <p:cNvSpPr txBox="1"/>
            <p:nvPr/>
          </p:nvSpPr>
          <p:spPr>
            <a:xfrm rot="16200000">
              <a:off x="-201807" y="4786882"/>
              <a:ext cx="1276160" cy="2970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/>
                <a:t>m</a:t>
              </a:r>
              <a:r>
                <a:rPr lang="da-DK" sz="1000" b="1" baseline="30000" dirty="0" smtClean="0"/>
                <a:t>3</a:t>
              </a:r>
              <a:r>
                <a:rPr lang="da-DK" sz="1000" b="1" dirty="0" smtClean="0"/>
                <a:t> / </a:t>
              </a:r>
              <a:r>
                <a:rPr lang="da-DK" sz="1000" b="1" dirty="0" err="1" smtClean="0"/>
                <a:t>sek</a:t>
              </a:r>
              <a:endParaRPr lang="da-DK" sz="1000" b="1" dirty="0" smtClean="0"/>
            </a:p>
          </p:txBody>
        </p:sp>
        <p:sp>
          <p:nvSpPr>
            <p:cNvPr id="26" name="Tekstboks 25"/>
            <p:cNvSpPr txBox="1"/>
            <p:nvPr/>
          </p:nvSpPr>
          <p:spPr>
            <a:xfrm>
              <a:off x="971698" y="5845852"/>
              <a:ext cx="360000" cy="79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r>
                <a:rPr lang="da-DK" sz="500" b="1" dirty="0" err="1" smtClean="0"/>
                <a:t>Inlet</a:t>
              </a:r>
              <a:endParaRPr lang="da-DK" sz="500" b="1" dirty="0"/>
            </a:p>
          </p:txBody>
        </p:sp>
        <p:sp>
          <p:nvSpPr>
            <p:cNvPr id="27" name="Tekstboks 26"/>
            <p:cNvSpPr txBox="1"/>
            <p:nvPr/>
          </p:nvSpPr>
          <p:spPr>
            <a:xfrm>
              <a:off x="1887604" y="5847592"/>
              <a:ext cx="529670" cy="79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r>
                <a:rPr lang="da-DK" sz="500" b="1" dirty="0" err="1" smtClean="0"/>
                <a:t>Outlet</a:t>
              </a:r>
              <a:endParaRPr lang="da-DK" sz="500" b="1" dirty="0"/>
            </a:p>
          </p:txBody>
        </p:sp>
      </p:grpSp>
      <p:grpSp>
        <p:nvGrpSpPr>
          <p:cNvPr id="33" name="Gruppe 16"/>
          <p:cNvGrpSpPr/>
          <p:nvPr/>
        </p:nvGrpSpPr>
        <p:grpSpPr>
          <a:xfrm>
            <a:off x="467544" y="1628800"/>
            <a:ext cx="2119792" cy="1514378"/>
            <a:chOff x="286049" y="1473671"/>
            <a:chExt cx="2557759" cy="1960352"/>
          </a:xfrm>
        </p:grpSpPr>
        <p:pic>
          <p:nvPicPr>
            <p:cNvPr id="34" name="Billede 33" descr="Nedbør.EM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810" y="1473671"/>
              <a:ext cx="2519998" cy="1960352"/>
            </a:xfrm>
            <a:prstGeom prst="rect">
              <a:avLst/>
            </a:prstGeom>
          </p:spPr>
        </p:pic>
        <p:sp>
          <p:nvSpPr>
            <p:cNvPr id="35" name="Tekstboks 34"/>
            <p:cNvSpPr txBox="1"/>
            <p:nvPr/>
          </p:nvSpPr>
          <p:spPr>
            <a:xfrm rot="16200000">
              <a:off x="-203486" y="2182681"/>
              <a:ext cx="1276161" cy="2970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000" b="1" dirty="0" smtClean="0"/>
                <a:t>millimeter</a:t>
              </a:r>
            </a:p>
          </p:txBody>
        </p:sp>
      </p:grpSp>
      <p:sp>
        <p:nvSpPr>
          <p:cNvPr id="36" name="Ellipse 35"/>
          <p:cNvSpPr/>
          <p:nvPr/>
        </p:nvSpPr>
        <p:spPr>
          <a:xfrm>
            <a:off x="2987824" y="3356992"/>
            <a:ext cx="144016" cy="144016"/>
          </a:xfrm>
          <a:prstGeom prst="ellipse">
            <a:avLst/>
          </a:prstGeom>
          <a:solidFill>
            <a:srgbClr val="3C2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Ellipse 36"/>
          <p:cNvSpPr/>
          <p:nvPr/>
        </p:nvSpPr>
        <p:spPr>
          <a:xfrm>
            <a:off x="5220072" y="3789040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9" name="Pladsholder til indhold 31" descr="EgaaEngsoe-fra-Oe-1sep2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5301209"/>
            <a:ext cx="2160240" cy="1440159"/>
          </a:xfrm>
          <a:prstGeom prst="rect">
            <a:avLst/>
          </a:prstGeom>
        </p:spPr>
      </p:pic>
      <p:cxnSp>
        <p:nvCxnSpPr>
          <p:cNvPr id="40" name="Lige pilforbindelse 39"/>
          <p:cNvCxnSpPr/>
          <p:nvPr/>
        </p:nvCxnSpPr>
        <p:spPr>
          <a:xfrm flipV="1">
            <a:off x="8388424" y="5445224"/>
            <a:ext cx="179512" cy="720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boks 40"/>
          <p:cNvSpPr txBox="1"/>
          <p:nvPr/>
        </p:nvSpPr>
        <p:spPr>
          <a:xfrm>
            <a:off x="8510772" y="5271011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 smtClean="0">
                <a:latin typeface="+mj-lt"/>
              </a:rPr>
              <a:t>N</a:t>
            </a:r>
            <a:r>
              <a:rPr lang="da-DK" sz="1000" b="1" dirty="0" smtClean="0"/>
              <a:t> </a:t>
            </a:r>
            <a:endParaRPr lang="da-DK" sz="1000" b="1" dirty="0"/>
          </a:p>
        </p:txBody>
      </p:sp>
      <p:cxnSp>
        <p:nvCxnSpPr>
          <p:cNvPr id="42" name="Lige pilforbindelse 41"/>
          <p:cNvCxnSpPr/>
          <p:nvPr/>
        </p:nvCxnSpPr>
        <p:spPr>
          <a:xfrm flipV="1">
            <a:off x="7524328" y="1772816"/>
            <a:ext cx="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boks 42"/>
          <p:cNvSpPr txBox="1"/>
          <p:nvPr/>
        </p:nvSpPr>
        <p:spPr>
          <a:xfrm>
            <a:off x="7380312" y="1556792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 smtClean="0">
                <a:latin typeface="+mj-lt"/>
              </a:rPr>
              <a:t>N</a:t>
            </a:r>
            <a:r>
              <a:rPr lang="da-DK" sz="1000" b="1" dirty="0" smtClean="0"/>
              <a:t> </a:t>
            </a:r>
            <a:endParaRPr lang="da-DK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Aarhus Å - sluse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Sluse ved udmunding i Aarhus Bugt</a:t>
            </a:r>
          </a:p>
          <a:p>
            <a:r>
              <a:rPr lang="da-DK" sz="2800" dirty="0" smtClean="0"/>
              <a:t>Kapacitet i Brabrand Sø og Årslev Engsø</a:t>
            </a:r>
          </a:p>
          <a:p>
            <a:r>
              <a:rPr lang="da-DK" sz="2800" dirty="0" smtClean="0"/>
              <a:t>Behov for yderligere kapacitet i oplandet</a:t>
            </a:r>
            <a:endParaRPr lang="da-DK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690" y="3140968"/>
            <a:ext cx="382630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ladsholder til indhold 9" descr="Hav_Vandloeb_Skybrud_klimatilpasning.jpg"/>
          <p:cNvPicPr>
            <a:picLocks noChangeAspect="1"/>
          </p:cNvPicPr>
          <p:nvPr/>
        </p:nvPicPr>
        <p:blipFill>
          <a:blip r:embed="rId4" cstate="print"/>
          <a:srcRect l="1940" t="48042" r="30171" b="28624"/>
          <a:stretch>
            <a:fillRect/>
          </a:stretch>
        </p:blipFill>
        <p:spPr>
          <a:xfrm>
            <a:off x="4644008" y="3811671"/>
            <a:ext cx="4104456" cy="1993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6768752" cy="706090"/>
          </a:xfrm>
        </p:spPr>
        <p:txBody>
          <a:bodyPr/>
          <a:lstStyle/>
          <a:p>
            <a:r>
              <a:rPr lang="da-DK" dirty="0" smtClean="0"/>
              <a:t>Løsninger – overordnede tanker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Når vi tænker klimatilpasning er vores tilgang, at der skal skabes tid og plads til vandet med udgangspunkt i vandkredsløbet/oplandsskala</a:t>
            </a:r>
          </a:p>
          <a:p>
            <a:r>
              <a:rPr lang="da-DK" sz="2800" dirty="0" smtClean="0"/>
              <a:t>Vand er ikke en dårlig ting!</a:t>
            </a:r>
          </a:p>
          <a:p>
            <a:pPr lvl="0"/>
            <a:r>
              <a:rPr lang="da-DK" sz="2800" dirty="0" smtClean="0"/>
              <a:t>Når der opstår oversvømmelser er det oftest ikke alene vandet fra landet, men en kombination af flere faktorer/hændelser</a:t>
            </a:r>
          </a:p>
          <a:p>
            <a:pPr>
              <a:buNone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7056784" cy="706090"/>
          </a:xfrm>
        </p:spPr>
        <p:txBody>
          <a:bodyPr/>
          <a:lstStyle/>
          <a:p>
            <a:r>
              <a:rPr lang="da-DK" dirty="0" smtClean="0"/>
              <a:t>Hvad skal en god løsning kunne?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da-DK" sz="2800" dirty="0" smtClean="0"/>
              <a:t>Understøtte den overordnede politiske dagsorden om bæredygtighed og mere natur/ny natur: Kommuneplan, Vandvision 2100, naturkvalitetsplan, friluftsplan mv.</a:t>
            </a:r>
          </a:p>
          <a:p>
            <a:pPr lvl="0">
              <a:buNone/>
            </a:pPr>
            <a:endParaRPr lang="da-DK" sz="2800" dirty="0" smtClean="0"/>
          </a:p>
          <a:p>
            <a:pPr lvl="0"/>
            <a:r>
              <a:rPr lang="da-DK" sz="2800" dirty="0" smtClean="0"/>
              <a:t>Understøtte ønsket om tilgængelighed – korte afstand til natur for borgerne: en blød overgang mellem land og by.</a:t>
            </a:r>
          </a:p>
          <a:p>
            <a:pPr lvl="0">
              <a:buNone/>
            </a:pPr>
            <a:endParaRPr lang="da-DK" sz="2800" dirty="0" smtClean="0"/>
          </a:p>
          <a:p>
            <a:pPr lvl="0"/>
            <a:r>
              <a:rPr lang="da-DK" sz="2800" dirty="0" smtClean="0"/>
              <a:t>”Samfundsøkonomisk nytteværdi”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rhusKommuneMTM">
  <a:themeElements>
    <a:clrScheme name="Aarhus Kommune MT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09CDA"/>
      </a:accent1>
      <a:accent2>
        <a:srgbClr val="AC1A2F"/>
      </a:accent2>
      <a:accent3>
        <a:srgbClr val="5F9F2A"/>
      </a:accent3>
      <a:accent4>
        <a:srgbClr val="7D4089"/>
      </a:accent4>
      <a:accent5>
        <a:srgbClr val="86C0B4"/>
      </a:accent5>
      <a:accent6>
        <a:srgbClr val="FFAD40"/>
      </a:accent6>
      <a:hlink>
        <a:srgbClr val="0000FF"/>
      </a:hlink>
      <a:folHlink>
        <a:srgbClr val="800080"/>
      </a:folHlink>
    </a:clrScheme>
    <a:fontScheme name="Aarhus Kommune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rhus Kommune grå">
  <a:themeElements>
    <a:clrScheme name="Aarhus Kommune farvehju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09CDA"/>
      </a:accent1>
      <a:accent2>
        <a:srgbClr val="AC1A2F"/>
      </a:accent2>
      <a:accent3>
        <a:srgbClr val="5F9F2A"/>
      </a:accent3>
      <a:accent4>
        <a:srgbClr val="7D4089"/>
      </a:accent4>
      <a:accent5>
        <a:srgbClr val="9FB6CA"/>
      </a:accent5>
      <a:accent6>
        <a:srgbClr val="FFAD40"/>
      </a:accent6>
      <a:hlink>
        <a:srgbClr val="0000FF"/>
      </a:hlink>
      <a:folHlink>
        <a:srgbClr val="800080"/>
      </a:folHlink>
    </a:clrScheme>
    <a:fontScheme name="Aarhus Kommune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arhus Kommune blå">
  <a:themeElements>
    <a:clrScheme name="Aarhus Kommune farvehju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09CDA"/>
      </a:accent1>
      <a:accent2>
        <a:srgbClr val="AC1A2F"/>
      </a:accent2>
      <a:accent3>
        <a:srgbClr val="5F9F2A"/>
      </a:accent3>
      <a:accent4>
        <a:srgbClr val="7D4089"/>
      </a:accent4>
      <a:accent5>
        <a:srgbClr val="9FB6CA"/>
      </a:accent5>
      <a:accent6>
        <a:srgbClr val="FFAD40"/>
      </a:accent6>
      <a:hlink>
        <a:srgbClr val="0000FF"/>
      </a:hlink>
      <a:folHlink>
        <a:srgbClr val="800080"/>
      </a:folHlink>
    </a:clrScheme>
    <a:fontScheme name="Aarhus Kommune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lima MTM-layout">
  <a:themeElements>
    <a:clrScheme name="Aarhus Kommune MTM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09CDA"/>
      </a:accent1>
      <a:accent2>
        <a:srgbClr val="AC1A2F"/>
      </a:accent2>
      <a:accent3>
        <a:srgbClr val="5F9F2A"/>
      </a:accent3>
      <a:accent4>
        <a:srgbClr val="7D4089"/>
      </a:accent4>
      <a:accent5>
        <a:srgbClr val="86C0B4"/>
      </a:accent5>
      <a:accent6>
        <a:srgbClr val="FFAD40"/>
      </a:accent6>
      <a:hlink>
        <a:srgbClr val="0000FF"/>
      </a:hlink>
      <a:folHlink>
        <a:srgbClr val="800080"/>
      </a:folHlink>
    </a:clrScheme>
    <a:fontScheme name="Aarhus Kommune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lima grå layout">
  <a:themeElements>
    <a:clrScheme name="Aarhus Kommune farvehju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09CDA"/>
      </a:accent1>
      <a:accent2>
        <a:srgbClr val="AC1A2F"/>
      </a:accent2>
      <a:accent3>
        <a:srgbClr val="5F9F2A"/>
      </a:accent3>
      <a:accent4>
        <a:srgbClr val="7D4089"/>
      </a:accent4>
      <a:accent5>
        <a:srgbClr val="9FB6CA"/>
      </a:accent5>
      <a:accent6>
        <a:srgbClr val="FFAD40"/>
      </a:accent6>
      <a:hlink>
        <a:srgbClr val="0000FF"/>
      </a:hlink>
      <a:folHlink>
        <a:srgbClr val="800080"/>
      </a:folHlink>
    </a:clrScheme>
    <a:fontScheme name="Aarhus Kommune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lima blå layout">
  <a:themeElements>
    <a:clrScheme name="Aarhus Kommune farvehju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09CDA"/>
      </a:accent1>
      <a:accent2>
        <a:srgbClr val="AC1A2F"/>
      </a:accent2>
      <a:accent3>
        <a:srgbClr val="5F9F2A"/>
      </a:accent3>
      <a:accent4>
        <a:srgbClr val="7D4089"/>
      </a:accent4>
      <a:accent5>
        <a:srgbClr val="9FB6CA"/>
      </a:accent5>
      <a:accent6>
        <a:srgbClr val="FFAD40"/>
      </a:accent6>
      <a:hlink>
        <a:srgbClr val="0000FF"/>
      </a:hlink>
      <a:folHlink>
        <a:srgbClr val="800080"/>
      </a:folHlink>
    </a:clrScheme>
    <a:fontScheme name="Aarhus Kommune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AKTopicLookup xmlns="4f0b8805-9aa2-4d13-a0ea-aa15c31d5128"/>
    <AAKInformationType xmlns="http://schemas.microsoft.com/sharepoint/v3"/>
    <AAKFreetext xmlns="88eac674-40d9-4ddb-abfc-7d65dbc34a72" xsi:nil="true"/>
    <AAKRevisionDate xmlns="88eac674-40d9-4ddb-abfc-7d65dbc34a72"/>
    <PublishingContact xmlns="http://schemas.microsoft.com/sharepoint/v3">
      <UserInfo xmlns="http://schemas.microsoft.com/sharepoint/v3">
        <DisplayName xmlns="http://schemas.microsoft.com/sharepoint/v3"/>
        <AccountId xmlns="http://schemas.microsoft.com/sharepoint/v3"/>
        <AccountType xmlns="http://schemas.microsoft.com/sharepoint/v3"/>
      </UserInfo>
    </PublishingContact>
    <M_x00e5_lgrupper xmlns="88eac674-40d9-4ddb-abfc-7d65dbc34a7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 dokument" ma:contentTypeID="0x010100CE4B7EA00E8A43A5810F1B0646E2D6DE009DE356729282D440B6C5464F1CEC3565" ma:contentTypeVersion="2" ma:contentTypeDescription="Standard dokument på Århus Kommunes Medarbejderportal" ma:contentTypeScope="" ma:versionID="6e9a17ff5cb14120fdd749204a682e28">
  <xsd:schema xmlns:xsd="http://www.w3.org/2001/XMLSchema" xmlns:p="http://schemas.microsoft.com/office/2006/metadata/properties" xmlns:ns1="http://schemas.microsoft.com/sharepoint/v3" xmlns:ns2="88eac674-40d9-4ddb-abfc-7d65dbc34a72" xmlns:ns3="4f0b8805-9aa2-4d13-a0ea-aa15c31d5128" targetNamespace="http://schemas.microsoft.com/office/2006/metadata/properties" ma:root="true" ma:fieldsID="058c75fb08050e3e372c681d4d1db77a" ns1:_="" ns2:_="" ns3:_="">
    <xsd:import namespace="http://schemas.microsoft.com/sharepoint/v3"/>
    <xsd:import namespace="88eac674-40d9-4ddb-abfc-7d65dbc34a72"/>
    <xsd:import namespace="4f0b8805-9aa2-4d13-a0ea-aa15c31d5128"/>
    <xsd:element name="properties">
      <xsd:complexType>
        <xsd:sequence>
          <xsd:element name="documentManagement">
            <xsd:complexType>
              <xsd:all>
                <xsd:element ref="ns1:AAKInformationType"/>
                <xsd:element ref="ns1:PublishingContact"/>
                <xsd:element ref="ns2:AAKRevisionDate"/>
                <xsd:element ref="ns2:AAKFreetext" minOccurs="0"/>
                <xsd:element ref="ns3:AAKTopicLookup" minOccurs="0"/>
                <xsd:element ref="ns2:M_x00e5_lgrupp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AAKInformationType" ma:index="8" ma:displayName="Informationstype" ma:internalName="AAKInformationType">
      <xsd:simpleType>
        <xsd:restriction base="dms:Choice">
          <xsd:enumeration value="Blanket"/>
          <xsd:enumeration value="Generel info"/>
          <xsd:enumeration value="Instruktion / regulativ"/>
          <xsd:enumeration value="Nyhed"/>
          <xsd:enumeration value="Politik"/>
          <xsd:enumeration value="Strategi / plan"/>
          <xsd:enumeration value="Vejledning"/>
          <xsd:enumeration value="Vision / værdi"/>
        </xsd:restriction>
      </xsd:simpleType>
    </xsd:element>
    <xsd:element name="PublishingContact" ma:index="9" ma:displayName="Kontaktperson/-gruppe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88eac674-40d9-4ddb-abfc-7d65dbc34a72" elementFormDefault="qualified">
    <xsd:import namespace="http://schemas.microsoft.com/office/2006/documentManagement/types"/>
    <xsd:element name="AAKRevisionDate" ma:index="10" ma:displayName="Revisionsdato" ma:format="DateOnly" ma:internalName="AAKRevisionDate">
      <xsd:simpleType>
        <xsd:restriction base="dms:DateTime"/>
      </xsd:simpleType>
    </xsd:element>
    <xsd:element name="AAKFreetext" ma:index="11" nillable="true" ma:displayName="Fritekst" ma:internalName="AAKFreetext">
      <xsd:simpleType>
        <xsd:restriction base="dms:Text">
          <xsd:maxLength value="255"/>
        </xsd:restriction>
      </xsd:simpleType>
    </xsd:element>
    <xsd:element name="M_x00e5_lgrupper" ma:index="13" nillable="true" ma:displayName="Målgrupper" ma:internalName="M_x00e5_lgrupper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4f0b8805-9aa2-4d13-a0ea-aa15c31d5128" elementFormDefault="qualified">
    <xsd:import namespace="http://schemas.microsoft.com/office/2006/documentManagement/types"/>
    <xsd:element name="AAKTopicLookup" ma:index="12" nillable="true" ma:displayName="Emne" ma:list="{0CC24E49-5E62-4782-93B8-4E2711C5FC6C}" ma:internalName="AAKTopicLookup" ma:showField="Title" ma:web="4f0b8805-9aa2-4d13-a0ea-aa15c31d5128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2BC07D-F6A7-450D-8E82-67B6025E7D1C}">
  <ds:schemaRefs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88eac674-40d9-4ddb-abfc-7d65dbc34a72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4f0b8805-9aa2-4d13-a0ea-aa15c31d5128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0DDEFE5-0897-4F9F-B068-D135A6C2C4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8eac674-40d9-4ddb-abfc-7d65dbc34a72"/>
    <ds:schemaRef ds:uri="4f0b8805-9aa2-4d13-a0ea-aa15c31d512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B9E199A-19F4-457B-807A-D825FFA9A4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</TotalTime>
  <Words>229</Words>
  <Application>Microsoft Office PowerPoint</Application>
  <PresentationFormat>Skærmshow (4:3)</PresentationFormat>
  <Paragraphs>48</Paragraphs>
  <Slides>10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6</vt:i4>
      </vt:variant>
      <vt:variant>
        <vt:lpstr>Slidetitler</vt:lpstr>
      </vt:variant>
      <vt:variant>
        <vt:i4>10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AarhusKommuneMTM</vt:lpstr>
      <vt:lpstr>Aarhus Kommune grå</vt:lpstr>
      <vt:lpstr>Aarhus Kommune blå</vt:lpstr>
      <vt:lpstr>Klima MTM-layout</vt:lpstr>
      <vt:lpstr>Klima grå layout</vt:lpstr>
      <vt:lpstr>Klima blå layout</vt:lpstr>
      <vt:lpstr>Aarhus Kommune</vt:lpstr>
      <vt:lpstr>De overordnede rammer</vt:lpstr>
      <vt:lpstr>En typisk købstad ved vandet</vt:lpstr>
      <vt:lpstr>Oversvømmelsesrisiko</vt:lpstr>
      <vt:lpstr>Aarhus i 1825..</vt:lpstr>
      <vt:lpstr>PowerPoint-præsentation</vt:lpstr>
      <vt:lpstr>Aarhus Å - sluse</vt:lpstr>
      <vt:lpstr>Løsninger – overordnede tanker</vt:lpstr>
      <vt:lpstr>Hvad skal en god løsning kunne?</vt:lpstr>
      <vt:lpstr>PowerPoint-præsentation</vt:lpstr>
    </vt:vector>
  </TitlesOfParts>
  <Company>Århus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 og Miljø 2010  Økonomi og personale Ansvarsområder Større opgaver</dc:title>
  <dc:creator>aztnbht</dc:creator>
  <cp:lastModifiedBy>Inge Faldager</cp:lastModifiedBy>
  <cp:revision>110</cp:revision>
  <dcterms:created xsi:type="dcterms:W3CDTF">2010-07-27T07:36:44Z</dcterms:created>
  <dcterms:modified xsi:type="dcterms:W3CDTF">2014-05-20T06:37:06Z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0x010100CE4B7EA00E8A43A5810F1B0646E2D6DE009DE356729282D440B6C5464F1CEC3565</vt:lpwstr>
  </property>
  <property fmtid="{D5CDD505-2E9C-101B-9397-08002B2CF9AE}" pid="3" name="_NewReviewCycle">
    <vt:lpwstr/>
  </property>
</Properties>
</file>