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759" r:id="rId2"/>
  </p:sldMasterIdLst>
  <p:notesMasterIdLst>
    <p:notesMasterId r:id="rId11"/>
  </p:notesMasterIdLst>
  <p:handoutMasterIdLst>
    <p:handoutMasterId r:id="rId12"/>
  </p:handoutMasterIdLst>
  <p:sldIdLst>
    <p:sldId id="304" r:id="rId3"/>
    <p:sldId id="261" r:id="rId4"/>
    <p:sldId id="377" r:id="rId5"/>
    <p:sldId id="374" r:id="rId6"/>
    <p:sldId id="373" r:id="rId7"/>
    <p:sldId id="378" r:id="rId8"/>
    <p:sldId id="379" r:id="rId9"/>
    <p:sldId id="332" r:id="rId10"/>
  </p:sldIdLst>
  <p:sldSz cx="9144000" cy="6858000" type="screen4x3"/>
  <p:notesSz cx="7099300" cy="10234613"/>
  <p:defaultTextStyle>
    <a:defPPr>
      <a:defRPr lang="en-GB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Helvetic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Helvetic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Helvetic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Helvetic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00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00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00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00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A7841"/>
    <a:srgbClr val="0B773C"/>
    <a:srgbClr val="EEB500"/>
    <a:srgbClr val="333333"/>
    <a:srgbClr val="000000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0" autoAdjust="0"/>
    <p:restoredTop sz="99675" autoAdjust="0"/>
  </p:normalViewPr>
  <p:slideViewPr>
    <p:cSldViewPr>
      <p:cViewPr>
        <p:scale>
          <a:sx n="75" d="100"/>
          <a:sy n="75" d="100"/>
        </p:scale>
        <p:origin x="-1122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8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37" tIns="47819" rIns="95637" bIns="47819" numCol="1" anchor="t" anchorCtr="0" compatLnSpc="1">
            <a:prstTxWarp prst="textNoShape">
              <a:avLst/>
            </a:prstTxWarp>
          </a:bodyPr>
          <a:lstStyle>
            <a:lvl1pPr defTabSz="955675">
              <a:lnSpc>
                <a:spcPct val="100000"/>
              </a:lnSpc>
              <a:defRPr sz="1300" b="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37" tIns="47819" rIns="95637" bIns="47819" numCol="1" anchor="t" anchorCtr="0" compatLnSpc="1">
            <a:prstTxWarp prst="textNoShape">
              <a:avLst/>
            </a:prstTxWarp>
          </a:bodyPr>
          <a:lstStyle>
            <a:lvl1pPr algn="r" defTabSz="955675">
              <a:lnSpc>
                <a:spcPct val="100000"/>
              </a:lnSpc>
              <a:defRPr sz="1300" b="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37" tIns="47819" rIns="95637" bIns="47819" numCol="1" anchor="b" anchorCtr="0" compatLnSpc="1">
            <a:prstTxWarp prst="textNoShape">
              <a:avLst/>
            </a:prstTxWarp>
          </a:bodyPr>
          <a:lstStyle>
            <a:lvl1pPr defTabSz="955675">
              <a:lnSpc>
                <a:spcPct val="100000"/>
              </a:lnSpc>
              <a:defRPr sz="1300" b="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37" tIns="47819" rIns="95637" bIns="47819" numCol="1" anchor="b" anchorCtr="0" compatLnSpc="1">
            <a:prstTxWarp prst="textNoShape">
              <a:avLst/>
            </a:prstTxWarp>
          </a:bodyPr>
          <a:lstStyle>
            <a:lvl1pPr algn="r" defTabSz="955675">
              <a:lnSpc>
                <a:spcPct val="100000"/>
              </a:lnSpc>
              <a:defRPr sz="1300" b="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fld id="{18A1E375-97D4-430D-A3A3-336F4EE74F6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5915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37" tIns="47819" rIns="95637" bIns="47819" numCol="1" anchor="t" anchorCtr="0" compatLnSpc="1">
            <a:prstTxWarp prst="textNoShape">
              <a:avLst/>
            </a:prstTxWarp>
          </a:bodyPr>
          <a:lstStyle>
            <a:lvl1pPr defTabSz="955675">
              <a:lnSpc>
                <a:spcPct val="100000"/>
              </a:lnSpc>
              <a:defRPr sz="1300" b="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37" tIns="47819" rIns="95637" bIns="47819" numCol="1" anchor="t" anchorCtr="0" compatLnSpc="1">
            <a:prstTxWarp prst="textNoShape">
              <a:avLst/>
            </a:prstTxWarp>
          </a:bodyPr>
          <a:lstStyle>
            <a:lvl1pPr algn="r" defTabSz="955675">
              <a:lnSpc>
                <a:spcPct val="100000"/>
              </a:lnSpc>
              <a:defRPr sz="1300" b="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37" tIns="47819" rIns="95637" bIns="47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37" tIns="47819" rIns="95637" bIns="47819" numCol="1" anchor="b" anchorCtr="0" compatLnSpc="1">
            <a:prstTxWarp prst="textNoShape">
              <a:avLst/>
            </a:prstTxWarp>
          </a:bodyPr>
          <a:lstStyle>
            <a:lvl1pPr defTabSz="955675">
              <a:lnSpc>
                <a:spcPct val="100000"/>
              </a:lnSpc>
              <a:defRPr sz="1300" b="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37" tIns="47819" rIns="95637" bIns="47819" numCol="1" anchor="b" anchorCtr="0" compatLnSpc="1">
            <a:prstTxWarp prst="textNoShape">
              <a:avLst/>
            </a:prstTxWarp>
          </a:bodyPr>
          <a:lstStyle>
            <a:lvl1pPr algn="r" defTabSz="955675">
              <a:lnSpc>
                <a:spcPct val="100000"/>
              </a:lnSpc>
              <a:defRPr sz="1300" b="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fld id="{93872425-0161-4985-B45A-683ACCEE5D6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85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Jegyzetek helye 2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lIns="99048" tIns="49524" rIns="99048" bIns="49524"/>
          <a:lstStyle/>
          <a:p>
            <a:r>
              <a:rPr lang="hu-HU" smtClean="0">
                <a:latin typeface="Helvetica" pitchFamily="34" charset="0"/>
              </a:rPr>
              <a:t>működése</a:t>
            </a:r>
          </a:p>
        </p:txBody>
      </p:sp>
      <p:sp>
        <p:nvSpPr>
          <p:cNvPr id="33796" name="Dia számának hely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>
              <a:lnSpc>
                <a:spcPct val="100000"/>
              </a:lnSpc>
            </a:pPr>
            <a:fld id="{643970F6-C0DA-4349-88F5-D79370B80B35}" type="slidenum">
              <a:rPr lang="en-US" sz="1300" b="0">
                <a:solidFill>
                  <a:schemeClr val="tx1"/>
                </a:solidFill>
                <a:latin typeface="Arial" charset="0"/>
                <a:cs typeface="Arial" charset="0"/>
              </a:rPr>
              <a:pPr algn="r" defTabSz="990600">
                <a:lnSpc>
                  <a:spcPct val="100000"/>
                </a:lnSpc>
              </a:pPr>
              <a:t>5</a:t>
            </a:fld>
            <a:endParaRPr lang="en-US" sz="13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Jegyzetek helye 2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lIns="99048" tIns="49524" rIns="99048" bIns="49524"/>
          <a:lstStyle/>
          <a:p>
            <a:r>
              <a:rPr lang="hu-HU" smtClean="0">
                <a:latin typeface="Helvetica" pitchFamily="34" charset="0"/>
              </a:rPr>
              <a:t>működése</a:t>
            </a:r>
          </a:p>
        </p:txBody>
      </p:sp>
      <p:sp>
        <p:nvSpPr>
          <p:cNvPr id="33796" name="Dia számának hely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>
              <a:lnSpc>
                <a:spcPct val="100000"/>
              </a:lnSpc>
            </a:pPr>
            <a:fld id="{643970F6-C0DA-4349-88F5-D79370B80B35}" type="slidenum">
              <a:rPr lang="en-US" sz="1300" b="0">
                <a:solidFill>
                  <a:schemeClr val="tx1"/>
                </a:solidFill>
                <a:latin typeface="Arial" charset="0"/>
                <a:cs typeface="Arial" charset="0"/>
              </a:rPr>
              <a:pPr algn="r" defTabSz="990600">
                <a:lnSpc>
                  <a:spcPct val="100000"/>
                </a:lnSpc>
              </a:pPr>
              <a:t>6</a:t>
            </a:fld>
            <a:endParaRPr lang="en-US" sz="13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Jegyzetek helye 2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lIns="99048" tIns="49524" rIns="99048" bIns="49524"/>
          <a:lstStyle/>
          <a:p>
            <a:r>
              <a:rPr lang="hu-HU" smtClean="0">
                <a:latin typeface="Helvetica" pitchFamily="34" charset="0"/>
              </a:rPr>
              <a:t>működése</a:t>
            </a:r>
          </a:p>
        </p:txBody>
      </p:sp>
      <p:sp>
        <p:nvSpPr>
          <p:cNvPr id="33796" name="Dia számának hely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>
              <a:lnSpc>
                <a:spcPct val="100000"/>
              </a:lnSpc>
            </a:pPr>
            <a:fld id="{643970F6-C0DA-4349-88F5-D79370B80B35}" type="slidenum">
              <a:rPr lang="en-US" sz="1300" b="0">
                <a:solidFill>
                  <a:schemeClr val="tx1"/>
                </a:solidFill>
                <a:latin typeface="Arial" charset="0"/>
                <a:cs typeface="Arial" charset="0"/>
              </a:rPr>
              <a:pPr algn="r" defTabSz="990600">
                <a:lnSpc>
                  <a:spcPct val="100000"/>
                </a:lnSpc>
              </a:pPr>
              <a:t>7</a:t>
            </a:fld>
            <a:endParaRPr lang="en-US" sz="13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5562600" y="6477000"/>
            <a:ext cx="3581400" cy="0"/>
          </a:xfrm>
          <a:prstGeom prst="lin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da-DK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395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a-DK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37288"/>
            <a:ext cx="13684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856663" y="1700213"/>
            <a:ext cx="323850" cy="2592387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a-DK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 rot="5400000">
            <a:off x="8121650" y="2976563"/>
            <a:ext cx="1800225" cy="257175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Helvetica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Helvetica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Helvetica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Helvetica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a-DK" sz="1200" smtClean="0">
                <a:solidFill>
                  <a:srgbClr val="FFFFFF"/>
                </a:solidFill>
              </a:rPr>
              <a:t>www.byggros.com</a:t>
            </a:r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4213" y="1052513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220168" name="Rectangle 8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403350" y="3141663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 sz="1600">
                <a:solidFill>
                  <a:srgbClr val="000000"/>
                </a:solidFill>
              </a:defRPr>
            </a:lvl1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D4F9F-4A66-4DB6-959B-B5CD519381FD}" type="datetimeFigureOut">
              <a:rPr lang="da-DK"/>
              <a:pPr>
                <a:defRPr/>
              </a:pPr>
              <a:t>05-09-2013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C30F7-25DF-465E-81CB-D238A5B3C7A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27975-C139-4518-AA33-AE36E5C52E0C}" type="datetimeFigureOut">
              <a:rPr lang="da-DK"/>
              <a:pPr>
                <a:defRPr/>
              </a:pPr>
              <a:t>05-09-2013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7CF23-03E1-4FDC-B331-93C636C6CAE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4E276-A384-4FA4-B36D-057358773D74}" type="datetimeFigureOut">
              <a:rPr lang="da-DK"/>
              <a:pPr>
                <a:defRPr/>
              </a:pPr>
              <a:t>05-09-2013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000AF-765E-41EC-9E6C-1CB149CB604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22632-A938-4AAB-A453-62709515DAE1}" type="datetimeFigureOut">
              <a:rPr lang="da-DK"/>
              <a:pPr>
                <a:defRPr/>
              </a:pPr>
              <a:t>05-09-2013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BCC67-1747-4D7B-B24B-E8AB9F998A6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00207-3D55-4205-A865-917953CAF426}" type="datetimeFigureOut">
              <a:rPr lang="da-DK"/>
              <a:pPr>
                <a:defRPr/>
              </a:pPr>
              <a:t>05-09-2013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9BE86-1DA9-4B05-9012-0F14A660CE5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2FB2A-8FE8-493E-B64C-38F32F5BC274}" type="datetimeFigureOut">
              <a:rPr lang="da-DK"/>
              <a:pPr>
                <a:defRPr/>
              </a:pPr>
              <a:t>05-09-2013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A8F44-C9BA-4BC7-9F5C-DCF051E47F7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CD467-15DB-4334-9E07-5DF50FD999AF}" type="datetimeFigureOut">
              <a:rPr lang="da-DK"/>
              <a:pPr>
                <a:defRPr/>
              </a:pPr>
              <a:t>05-09-2013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EC638-60EC-4A64-9C25-8BA7CE79204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D31F4-ADCB-462D-8A8C-185E725598FF}" type="datetimeFigureOut">
              <a:rPr lang="da-DK"/>
              <a:pPr>
                <a:defRPr/>
              </a:pPr>
              <a:t>05-09-2013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14871-3A64-46CA-B80D-29F809EDC78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639B4-4880-427E-B260-37704AF5C3E8}" type="datetimeFigureOut">
              <a:rPr lang="da-DK"/>
              <a:pPr>
                <a:defRPr/>
              </a:pPr>
              <a:t>05-09-2013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6CEB8-93FC-4B77-869D-36100DDC3DD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0B21D-C7D9-493D-AF93-CCBD268127DD}" type="datetimeFigureOut">
              <a:rPr lang="da-DK"/>
              <a:pPr>
                <a:defRPr/>
              </a:pPr>
              <a:t>05-09-2013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11F50-5EC9-4BAA-A1C3-70950AD68CA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3DFCD-CB18-40C4-B1F5-62A1095B75C6}" type="datetimeFigureOut">
              <a:rPr lang="da-DK"/>
              <a:pPr>
                <a:defRPr/>
              </a:pPr>
              <a:t>05-09-2013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A00C-475F-4AF0-BCA3-285BC917A74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8"/>
          <p:cNvSpPr>
            <a:spLocks noChangeShapeType="1"/>
          </p:cNvSpPr>
          <p:nvPr/>
        </p:nvSpPr>
        <p:spPr bwMode="auto">
          <a:xfrm>
            <a:off x="5562600" y="6477000"/>
            <a:ext cx="3581400" cy="0"/>
          </a:xfrm>
          <a:prstGeom prst="lin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da-DK"/>
          </a:p>
        </p:txBody>
      </p:sp>
      <p:sp>
        <p:nvSpPr>
          <p:cNvPr id="1027" name="Rectangle 32"/>
          <p:cNvSpPr>
            <a:spLocks noChangeArrowheads="1"/>
          </p:cNvSpPr>
          <p:nvPr/>
        </p:nvSpPr>
        <p:spPr bwMode="auto">
          <a:xfrm>
            <a:off x="0" y="0"/>
            <a:ext cx="395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a-DK"/>
          </a:p>
        </p:txBody>
      </p:sp>
      <p:pic>
        <p:nvPicPr>
          <p:cNvPr id="1028" name="Picture 4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6237288"/>
            <a:ext cx="13684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47"/>
          <p:cNvSpPr>
            <a:spLocks noChangeArrowheads="1"/>
          </p:cNvSpPr>
          <p:nvPr/>
        </p:nvSpPr>
        <p:spPr bwMode="auto">
          <a:xfrm>
            <a:off x="8856663" y="1700213"/>
            <a:ext cx="323850" cy="2592387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a-DK"/>
          </a:p>
        </p:txBody>
      </p:sp>
      <p:sp>
        <p:nvSpPr>
          <p:cNvPr id="1030" name="Text Box 48"/>
          <p:cNvSpPr txBox="1">
            <a:spLocks noChangeArrowheads="1"/>
          </p:cNvSpPr>
          <p:nvPr/>
        </p:nvSpPr>
        <p:spPr bwMode="auto">
          <a:xfrm rot="5400000">
            <a:off x="8121650" y="2976563"/>
            <a:ext cx="1800225" cy="257175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Helvetica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Helvetica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Helvetica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Helvetica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a-DK" sz="1200" smtClean="0">
                <a:solidFill>
                  <a:srgbClr val="FFFFFF"/>
                </a:solidFill>
              </a:rPr>
              <a:t>www.byggros.com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Helvetica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Helvetica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Helvetica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Helvetica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Helvetica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Helvetica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Helvetica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2051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2D6FCA-416B-4D43-AD75-C05678EB0560}" type="datetimeFigureOut">
              <a:rPr lang="da-DK"/>
              <a:pPr>
                <a:defRPr/>
              </a:pPr>
              <a:t>05-09-2013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0704B3-B8A5-4C75-A580-CFF5987C7CC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6" name="Picture 56" descr="http://www.byggros.com/da/produkter/gronne-tage/~/media/Images/byggros/gronne-tage/gronne-tage/galleri/Boligomr%C3%A5de%20Prag_2.as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276872"/>
            <a:ext cx="2160240" cy="158294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Rektangel 1"/>
          <p:cNvSpPr/>
          <p:nvPr/>
        </p:nvSpPr>
        <p:spPr bwMode="auto">
          <a:xfrm>
            <a:off x="179388" y="6024563"/>
            <a:ext cx="1914525" cy="83343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da-DK">
              <a:latin typeface="Helvetica" charset="0"/>
            </a:endParaRPr>
          </a:p>
        </p:txBody>
      </p:sp>
      <p:pic>
        <p:nvPicPr>
          <p:cNvPr id="6146" name="Picture 34" descr="ANd9GcSjae20et_b-Rs0eZ8ymzSZuEwwKG8HLnH-Yo-uCDwRKrelRzk&amp;t=1&amp;usg=__lhT26XkcyAJQG2kBSWgshxTTJ1o=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347864" y="1700808"/>
            <a:ext cx="2466975" cy="184785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/>
        </p:spPr>
      </p:pic>
      <p:sp>
        <p:nvSpPr>
          <p:cNvPr id="6147" name="AutoShape 7"/>
          <p:cNvSpPr>
            <a:spLocks noChangeArrowheads="1"/>
          </p:cNvSpPr>
          <p:nvPr/>
        </p:nvSpPr>
        <p:spPr bwMode="auto">
          <a:xfrm>
            <a:off x="3060402" y="1341016"/>
            <a:ext cx="3024188" cy="25923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923" y="9592"/>
                </a:moveTo>
                <a:cubicBezTo>
                  <a:pt x="18325" y="5566"/>
                  <a:pt x="14869" y="2587"/>
                  <a:pt x="10800" y="2587"/>
                </a:cubicBezTo>
                <a:cubicBezTo>
                  <a:pt x="6264" y="2587"/>
                  <a:pt x="2587" y="6264"/>
                  <a:pt x="2587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151" y="0"/>
                  <a:pt x="20695" y="3918"/>
                  <a:pt x="21482" y="9211"/>
                </a:cubicBezTo>
                <a:lnTo>
                  <a:pt x="24153" y="8814"/>
                </a:lnTo>
                <a:lnTo>
                  <a:pt x="20791" y="13351"/>
                </a:lnTo>
                <a:lnTo>
                  <a:pt x="16253" y="9989"/>
                </a:lnTo>
                <a:lnTo>
                  <a:pt x="18923" y="9592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da-DK"/>
          </a:p>
        </p:txBody>
      </p:sp>
      <p:sp>
        <p:nvSpPr>
          <p:cNvPr id="6148" name="AutoShape 8"/>
          <p:cNvSpPr>
            <a:spLocks noChangeArrowheads="1"/>
          </p:cNvSpPr>
          <p:nvPr/>
        </p:nvSpPr>
        <p:spPr bwMode="auto">
          <a:xfrm rot="10800000">
            <a:off x="3131840" y="1772816"/>
            <a:ext cx="3024187" cy="25923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923" y="9592"/>
                </a:moveTo>
                <a:cubicBezTo>
                  <a:pt x="18325" y="5566"/>
                  <a:pt x="14869" y="2587"/>
                  <a:pt x="10800" y="2587"/>
                </a:cubicBezTo>
                <a:cubicBezTo>
                  <a:pt x="6264" y="2587"/>
                  <a:pt x="2587" y="6264"/>
                  <a:pt x="2587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151" y="0"/>
                  <a:pt x="20695" y="3918"/>
                  <a:pt x="21482" y="9211"/>
                </a:cubicBezTo>
                <a:lnTo>
                  <a:pt x="24153" y="8814"/>
                </a:lnTo>
                <a:lnTo>
                  <a:pt x="20791" y="13351"/>
                </a:lnTo>
                <a:lnTo>
                  <a:pt x="16253" y="9989"/>
                </a:lnTo>
                <a:lnTo>
                  <a:pt x="18923" y="9592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da-DK"/>
          </a:p>
        </p:txBody>
      </p:sp>
      <p:sp>
        <p:nvSpPr>
          <p:cNvPr id="4111" name="AutoShape 36" descr="9k="/>
          <p:cNvSpPr>
            <a:spLocks noChangeAspect="1" noChangeArrowheads="1"/>
          </p:cNvSpPr>
          <p:nvPr/>
        </p:nvSpPr>
        <p:spPr bwMode="auto">
          <a:xfrm>
            <a:off x="3501008" y="1716038"/>
            <a:ext cx="2286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00000"/>
              </a:lnSpc>
            </a:pPr>
            <a:endParaRPr lang="da-DK" sz="4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12" name="AutoShape 38" descr="9k="/>
          <p:cNvSpPr>
            <a:spLocks noChangeAspect="1" noChangeArrowheads="1"/>
          </p:cNvSpPr>
          <p:nvPr/>
        </p:nvSpPr>
        <p:spPr bwMode="auto">
          <a:xfrm>
            <a:off x="3635946" y="1628726"/>
            <a:ext cx="2286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00000"/>
              </a:lnSpc>
            </a:pPr>
            <a:endParaRPr lang="da-DK" sz="4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13" name="AutoShape 39"/>
          <p:cNvSpPr>
            <a:spLocks noChangeArrowheads="1"/>
          </p:cNvSpPr>
          <p:nvPr/>
        </p:nvSpPr>
        <p:spPr bwMode="auto">
          <a:xfrm>
            <a:off x="2339975" y="4365625"/>
            <a:ext cx="3887788" cy="2016125"/>
          </a:xfrm>
          <a:prstGeom prst="curvedUpArrow">
            <a:avLst>
              <a:gd name="adj1" fmla="val 35594"/>
              <a:gd name="adj2" fmla="val 71197"/>
              <a:gd name="adj3" fmla="val 3333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endParaRPr lang="da-DK" sz="4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395288" y="1772821"/>
            <a:ext cx="27365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da-DK" sz="1600" b="0" dirty="0" smtClean="0">
                <a:solidFill>
                  <a:schemeClr val="tx1"/>
                </a:solidFill>
                <a:ea typeface="Helvetica" pitchFamily="34" charset="0"/>
                <a:cs typeface="Helvetica" pitchFamily="34" charset="0"/>
              </a:rPr>
              <a:t>Ekstensive grønne tage  </a:t>
            </a:r>
            <a:endParaRPr lang="da-DK" sz="1600" b="0" dirty="0">
              <a:solidFill>
                <a:schemeClr val="tx1"/>
              </a:solidFill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4115" name="Rectangle 48"/>
          <p:cNvSpPr>
            <a:spLocks noChangeArrowheads="1"/>
          </p:cNvSpPr>
          <p:nvPr/>
        </p:nvSpPr>
        <p:spPr bwMode="auto">
          <a:xfrm>
            <a:off x="179388" y="6218238"/>
            <a:ext cx="3168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endParaRPr lang="da-DK" sz="2800" b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132" name="AutoShape 60"/>
          <p:cNvSpPr>
            <a:spLocks noChangeArrowheads="1"/>
          </p:cNvSpPr>
          <p:nvPr/>
        </p:nvSpPr>
        <p:spPr bwMode="auto">
          <a:xfrm>
            <a:off x="6156177" y="2780928"/>
            <a:ext cx="576064" cy="37323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da-DK"/>
          </a:p>
        </p:txBody>
      </p:sp>
      <p:pic>
        <p:nvPicPr>
          <p:cNvPr id="5180" name="Picture 60" descr="http://www.byggros.com/da/produkter/gronne-tage/~/media/Images/byggros/gronne-tage/gronne-tage/galleri/fra%20Brochure.ashx"/>
          <p:cNvPicPr>
            <a:picLocks noChangeAspect="1" noChangeArrowheads="1"/>
          </p:cNvPicPr>
          <p:nvPr/>
        </p:nvPicPr>
        <p:blipFill>
          <a:blip r:embed="rId5" cstate="print"/>
          <a:srcRect r="8823"/>
          <a:stretch>
            <a:fillRect/>
          </a:stretch>
        </p:blipFill>
        <p:spPr bwMode="auto">
          <a:xfrm>
            <a:off x="395536" y="2204864"/>
            <a:ext cx="2232247" cy="154193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141" name="Text Box 51"/>
          <p:cNvSpPr txBox="1">
            <a:spLocks noChangeArrowheads="1"/>
          </p:cNvSpPr>
          <p:nvPr/>
        </p:nvSpPr>
        <p:spPr bwMode="auto">
          <a:xfrm>
            <a:off x="2555776" y="404664"/>
            <a:ext cx="410445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</a:pPr>
            <a:r>
              <a:rPr lang="da-DK" dirty="0" smtClean="0">
                <a:solidFill>
                  <a:schemeClr val="tx1"/>
                </a:solidFill>
              </a:rPr>
              <a:t>Grønne løsninger til håndtering af </a:t>
            </a:r>
            <a:r>
              <a:rPr lang="da-DK" dirty="0" err="1" smtClean="0">
                <a:solidFill>
                  <a:schemeClr val="tx1"/>
                </a:solidFill>
              </a:rPr>
              <a:t>hverdagsregn</a:t>
            </a:r>
            <a:r>
              <a:rPr lang="da-DK" dirty="0" smtClean="0">
                <a:solidFill>
                  <a:schemeClr val="tx1"/>
                </a:solidFill>
              </a:rPr>
              <a:t> og skybrud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9" name="Skyformet billedforklaring 48"/>
          <p:cNvSpPr>
            <a:spLocks noChangeArrowheads="1"/>
          </p:cNvSpPr>
          <p:nvPr/>
        </p:nvSpPr>
        <p:spPr bwMode="auto">
          <a:xfrm>
            <a:off x="4139183" y="1700163"/>
            <a:ext cx="720725" cy="504825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endParaRPr lang="da-DK">
              <a:solidFill>
                <a:schemeClr val="tx1"/>
              </a:solidFill>
            </a:endParaRPr>
          </a:p>
        </p:txBody>
      </p:sp>
      <p:cxnSp>
        <p:nvCxnSpPr>
          <p:cNvPr id="56" name="Lige forbindelse 55"/>
          <p:cNvCxnSpPr>
            <a:cxnSpLocks noChangeShapeType="1"/>
          </p:cNvCxnSpPr>
          <p:nvPr/>
        </p:nvCxnSpPr>
        <p:spPr bwMode="auto">
          <a:xfrm flipH="1" flipV="1">
            <a:off x="4788471" y="2133551"/>
            <a:ext cx="576262" cy="863600"/>
          </a:xfrm>
          <a:prstGeom prst="line">
            <a:avLst/>
          </a:prstGeom>
          <a:noFill/>
          <a:ln w="38100" algn="ctr">
            <a:solidFill>
              <a:srgbClr val="00B0F0"/>
            </a:solidFill>
            <a:prstDash val="dashDot"/>
            <a:round/>
            <a:headEnd/>
            <a:tailEnd/>
          </a:ln>
        </p:spPr>
      </p:cxnSp>
      <p:cxnSp>
        <p:nvCxnSpPr>
          <p:cNvPr id="60" name="Lige forbindelse 59"/>
          <p:cNvCxnSpPr>
            <a:cxnSpLocks noChangeShapeType="1"/>
          </p:cNvCxnSpPr>
          <p:nvPr/>
        </p:nvCxnSpPr>
        <p:spPr bwMode="auto">
          <a:xfrm flipH="1" flipV="1">
            <a:off x="4572571" y="2204988"/>
            <a:ext cx="647700" cy="1008063"/>
          </a:xfrm>
          <a:prstGeom prst="line">
            <a:avLst/>
          </a:prstGeom>
          <a:noFill/>
          <a:ln w="38100" algn="ctr">
            <a:solidFill>
              <a:srgbClr val="00B0F0"/>
            </a:solidFill>
            <a:prstDash val="dashDot"/>
            <a:round/>
            <a:headEnd/>
            <a:tailEnd/>
          </a:ln>
        </p:spPr>
      </p:cxnSp>
      <p:cxnSp>
        <p:nvCxnSpPr>
          <p:cNvPr id="61" name="Lige forbindelse 60"/>
          <p:cNvCxnSpPr>
            <a:cxnSpLocks noChangeShapeType="1"/>
          </p:cNvCxnSpPr>
          <p:nvPr/>
        </p:nvCxnSpPr>
        <p:spPr bwMode="auto">
          <a:xfrm flipH="1" flipV="1">
            <a:off x="4283646" y="2204988"/>
            <a:ext cx="647700" cy="1008063"/>
          </a:xfrm>
          <a:prstGeom prst="line">
            <a:avLst/>
          </a:prstGeom>
          <a:noFill/>
          <a:ln w="38100" algn="ctr">
            <a:solidFill>
              <a:srgbClr val="00B0F0"/>
            </a:solidFill>
            <a:prstDash val="dashDot"/>
            <a:round/>
            <a:headEnd/>
            <a:tailEnd/>
          </a:ln>
        </p:spPr>
      </p:cxnSp>
      <p:cxnSp>
        <p:nvCxnSpPr>
          <p:cNvPr id="4146" name="Vinklet forbindelse 63"/>
          <p:cNvCxnSpPr>
            <a:cxnSpLocks noChangeShapeType="1"/>
          </p:cNvCxnSpPr>
          <p:nvPr/>
        </p:nvCxnSpPr>
        <p:spPr bwMode="auto">
          <a:xfrm>
            <a:off x="3780408" y="2565351"/>
            <a:ext cx="914400" cy="9144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66" name="Lige forbindelse 65"/>
          <p:cNvCxnSpPr>
            <a:cxnSpLocks noChangeShapeType="1"/>
          </p:cNvCxnSpPr>
          <p:nvPr/>
        </p:nvCxnSpPr>
        <p:spPr bwMode="auto">
          <a:xfrm>
            <a:off x="3707383" y="2565351"/>
            <a:ext cx="144463" cy="0"/>
          </a:xfrm>
          <a:prstGeom prst="line">
            <a:avLst/>
          </a:prstGeom>
          <a:noFill/>
          <a:ln w="117475" algn="ctr">
            <a:solidFill>
              <a:srgbClr val="0B773C"/>
            </a:solidFill>
            <a:round/>
            <a:headEnd/>
            <a:tailEnd/>
          </a:ln>
        </p:spPr>
      </p:cxnSp>
      <p:cxnSp>
        <p:nvCxnSpPr>
          <p:cNvPr id="67" name="Lige forbindelse 66"/>
          <p:cNvCxnSpPr>
            <a:cxnSpLocks noChangeShapeType="1"/>
          </p:cNvCxnSpPr>
          <p:nvPr/>
        </p:nvCxnSpPr>
        <p:spPr bwMode="auto">
          <a:xfrm>
            <a:off x="3923283" y="2276426"/>
            <a:ext cx="144463" cy="0"/>
          </a:xfrm>
          <a:prstGeom prst="line">
            <a:avLst/>
          </a:prstGeom>
          <a:noFill/>
          <a:ln w="50800" algn="ctr">
            <a:solidFill>
              <a:srgbClr val="0B773C"/>
            </a:solidFill>
            <a:round/>
            <a:headEnd/>
            <a:tailEnd/>
          </a:ln>
        </p:spPr>
      </p:cxnSp>
      <p:cxnSp>
        <p:nvCxnSpPr>
          <p:cNvPr id="69" name="Lige forbindelse 68"/>
          <p:cNvCxnSpPr>
            <a:cxnSpLocks noChangeShapeType="1"/>
          </p:cNvCxnSpPr>
          <p:nvPr/>
        </p:nvCxnSpPr>
        <p:spPr bwMode="auto">
          <a:xfrm>
            <a:off x="4283646" y="2925713"/>
            <a:ext cx="144462" cy="0"/>
          </a:xfrm>
          <a:prstGeom prst="line">
            <a:avLst/>
          </a:prstGeom>
          <a:noFill/>
          <a:ln w="127000" algn="ctr">
            <a:solidFill>
              <a:srgbClr val="0B773C"/>
            </a:solidFill>
            <a:round/>
            <a:headEnd/>
            <a:tailEnd/>
          </a:ln>
        </p:spPr>
      </p:cxnSp>
      <p:cxnSp>
        <p:nvCxnSpPr>
          <p:cNvPr id="70" name="Lige forbindelse 69"/>
          <p:cNvCxnSpPr>
            <a:cxnSpLocks noChangeShapeType="1"/>
          </p:cNvCxnSpPr>
          <p:nvPr/>
        </p:nvCxnSpPr>
        <p:spPr bwMode="auto">
          <a:xfrm>
            <a:off x="4428108" y="2276426"/>
            <a:ext cx="215900" cy="0"/>
          </a:xfrm>
          <a:prstGeom prst="line">
            <a:avLst/>
          </a:prstGeom>
          <a:noFill/>
          <a:ln w="50800" algn="ctr">
            <a:solidFill>
              <a:srgbClr val="0B773C"/>
            </a:solidFill>
            <a:round/>
            <a:headEnd/>
            <a:tailEnd/>
          </a:ln>
        </p:spPr>
      </p:cxnSp>
      <p:cxnSp>
        <p:nvCxnSpPr>
          <p:cNvPr id="73" name="Lige forbindelse 72"/>
          <p:cNvCxnSpPr>
            <a:cxnSpLocks noChangeShapeType="1"/>
          </p:cNvCxnSpPr>
          <p:nvPr/>
        </p:nvCxnSpPr>
        <p:spPr bwMode="auto">
          <a:xfrm>
            <a:off x="4644008" y="2708226"/>
            <a:ext cx="144463" cy="0"/>
          </a:xfrm>
          <a:prstGeom prst="line">
            <a:avLst/>
          </a:prstGeom>
          <a:noFill/>
          <a:ln w="101600" algn="ctr">
            <a:solidFill>
              <a:srgbClr val="0B773C"/>
            </a:solidFill>
            <a:round/>
            <a:headEnd/>
            <a:tailEnd/>
          </a:ln>
        </p:spPr>
      </p:cxnSp>
      <p:cxnSp>
        <p:nvCxnSpPr>
          <p:cNvPr id="74" name="Lige forbindelse 73"/>
          <p:cNvCxnSpPr>
            <a:cxnSpLocks noChangeShapeType="1"/>
          </p:cNvCxnSpPr>
          <p:nvPr/>
        </p:nvCxnSpPr>
        <p:spPr bwMode="auto">
          <a:xfrm>
            <a:off x="4715446" y="2420888"/>
            <a:ext cx="215900" cy="0"/>
          </a:xfrm>
          <a:prstGeom prst="line">
            <a:avLst/>
          </a:prstGeom>
          <a:noFill/>
          <a:ln w="50800" algn="ctr">
            <a:solidFill>
              <a:srgbClr val="0B773C"/>
            </a:solidFill>
            <a:round/>
            <a:headEnd/>
            <a:tailEnd/>
          </a:ln>
        </p:spPr>
      </p:cxnSp>
      <p:cxnSp>
        <p:nvCxnSpPr>
          <p:cNvPr id="76" name="Lige forbindelse 75"/>
          <p:cNvCxnSpPr>
            <a:cxnSpLocks noChangeShapeType="1"/>
          </p:cNvCxnSpPr>
          <p:nvPr/>
        </p:nvCxnSpPr>
        <p:spPr bwMode="auto">
          <a:xfrm>
            <a:off x="5148833" y="2925713"/>
            <a:ext cx="142875" cy="0"/>
          </a:xfrm>
          <a:prstGeom prst="line">
            <a:avLst/>
          </a:prstGeom>
          <a:noFill/>
          <a:ln w="50800" algn="ctr">
            <a:solidFill>
              <a:srgbClr val="0B773C"/>
            </a:solidFill>
            <a:round/>
            <a:headEnd/>
            <a:tailEnd/>
          </a:ln>
        </p:spPr>
      </p:cxnSp>
      <p:cxnSp>
        <p:nvCxnSpPr>
          <p:cNvPr id="77" name="Lige forbindelse 76"/>
          <p:cNvCxnSpPr>
            <a:cxnSpLocks noChangeShapeType="1"/>
          </p:cNvCxnSpPr>
          <p:nvPr/>
        </p:nvCxnSpPr>
        <p:spPr bwMode="auto">
          <a:xfrm>
            <a:off x="5436171" y="2276426"/>
            <a:ext cx="144462" cy="0"/>
          </a:xfrm>
          <a:prstGeom prst="line">
            <a:avLst/>
          </a:prstGeom>
          <a:noFill/>
          <a:ln w="85725" algn="ctr">
            <a:solidFill>
              <a:srgbClr val="0B773C"/>
            </a:solidFill>
            <a:round/>
            <a:headEnd/>
            <a:tailEnd/>
          </a:ln>
        </p:spPr>
      </p:cxnSp>
      <p:cxnSp>
        <p:nvCxnSpPr>
          <p:cNvPr id="78" name="Lige forbindelse 77"/>
          <p:cNvCxnSpPr>
            <a:cxnSpLocks noChangeShapeType="1"/>
          </p:cNvCxnSpPr>
          <p:nvPr/>
        </p:nvCxnSpPr>
        <p:spPr bwMode="auto">
          <a:xfrm>
            <a:off x="5364733" y="2492326"/>
            <a:ext cx="71438" cy="0"/>
          </a:xfrm>
          <a:prstGeom prst="line">
            <a:avLst/>
          </a:prstGeom>
          <a:noFill/>
          <a:ln w="50800" algn="ctr">
            <a:solidFill>
              <a:srgbClr val="0B773C"/>
            </a:solidFill>
            <a:round/>
            <a:headEnd/>
            <a:tailEnd/>
          </a:ln>
        </p:spPr>
      </p:cxnSp>
      <p:pic>
        <p:nvPicPr>
          <p:cNvPr id="1026" name="Picture 2" descr="http://www.byggros.com/da/produkter/park-og-landskab/regnvandshandtering-lar/permeable-belaegninger/~/media/Images/byggros/gronne-tage/permabel-permastone/Permastone-systemopbygningssystem-m-vand.ashx?h=313&amp;w=2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365104"/>
            <a:ext cx="1656184" cy="2073542"/>
          </a:xfrm>
          <a:prstGeom prst="rect">
            <a:avLst/>
          </a:prstGeom>
          <a:noFill/>
        </p:spPr>
      </p:pic>
      <p:sp>
        <p:nvSpPr>
          <p:cNvPr id="3131" name="AutoShape 59"/>
          <p:cNvSpPr>
            <a:spLocks noChangeArrowheads="1"/>
          </p:cNvSpPr>
          <p:nvPr/>
        </p:nvSpPr>
        <p:spPr bwMode="auto">
          <a:xfrm rot="5400000">
            <a:off x="4427983" y="4437113"/>
            <a:ext cx="576065" cy="43204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da-DK"/>
          </a:p>
        </p:txBody>
      </p:sp>
      <p:sp>
        <p:nvSpPr>
          <p:cNvPr id="3134" name="AutoShape 62"/>
          <p:cNvSpPr>
            <a:spLocks noChangeArrowheads="1"/>
          </p:cNvSpPr>
          <p:nvPr/>
        </p:nvSpPr>
        <p:spPr bwMode="auto">
          <a:xfrm rot="10800000">
            <a:off x="2411760" y="2564904"/>
            <a:ext cx="648466" cy="43135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da-DK"/>
          </a:p>
        </p:txBody>
      </p: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3707904" y="6381328"/>
            <a:ext cx="2555776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da-DK" sz="1600" b="0" dirty="0" err="1" smtClean="0">
                <a:solidFill>
                  <a:schemeClr val="tx1"/>
                </a:solidFill>
                <a:ea typeface="Helvetica" pitchFamily="34" charset="0"/>
                <a:cs typeface="Helvetica" pitchFamily="34" charset="0"/>
              </a:rPr>
              <a:t>Permeable</a:t>
            </a:r>
            <a:r>
              <a:rPr lang="da-DK" sz="1600" b="0" dirty="0" smtClean="0">
                <a:solidFill>
                  <a:schemeClr val="tx1"/>
                </a:solidFill>
                <a:ea typeface="Helvetica" pitchFamily="34" charset="0"/>
                <a:cs typeface="Helvetica" pitchFamily="34" charset="0"/>
              </a:rPr>
              <a:t> befæstelser  </a:t>
            </a:r>
            <a:endParaRPr lang="da-DK" sz="1600" b="0" dirty="0">
              <a:solidFill>
                <a:schemeClr val="tx1"/>
              </a:solidFill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6588224" y="1772816"/>
            <a:ext cx="27365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da-DK" sz="1600" b="0" dirty="0" smtClean="0">
                <a:solidFill>
                  <a:schemeClr val="tx1"/>
                </a:solidFill>
                <a:ea typeface="Helvetica" pitchFamily="34" charset="0"/>
                <a:cs typeface="Helvetica" pitchFamily="34" charset="0"/>
              </a:rPr>
              <a:t>Intensive grønne tage  </a:t>
            </a:r>
            <a:endParaRPr lang="da-DK" sz="1600" b="0" dirty="0">
              <a:solidFill>
                <a:schemeClr val="tx1"/>
              </a:solidFill>
              <a:ea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3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541338" y="322263"/>
            <a:ext cx="837247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800" b="0" dirty="0">
                <a:solidFill>
                  <a:schemeClr val="tx1"/>
                </a:solidFill>
              </a:rPr>
              <a:t>Ekstensive </a:t>
            </a:r>
            <a:r>
              <a:rPr lang="da-DK" sz="2800" b="0" dirty="0">
                <a:solidFill>
                  <a:srgbClr val="006600"/>
                </a:solidFill>
              </a:rPr>
              <a:t>Grønne </a:t>
            </a:r>
            <a:r>
              <a:rPr lang="da-DK" sz="2800" b="0" dirty="0" smtClean="0">
                <a:solidFill>
                  <a:srgbClr val="006600"/>
                </a:solidFill>
              </a:rPr>
              <a:t>tage – </a:t>
            </a:r>
            <a:r>
              <a:rPr lang="da-DK" sz="2800" b="0" dirty="0" smtClean="0">
                <a:solidFill>
                  <a:srgbClr val="0070C0"/>
                </a:solidFill>
              </a:rPr>
              <a:t>Vand</a:t>
            </a:r>
            <a:r>
              <a:rPr lang="da-DK" sz="2800" b="0" dirty="0" smtClean="0">
                <a:solidFill>
                  <a:schemeClr val="tx1"/>
                </a:solidFill>
              </a:rPr>
              <a:t> </a:t>
            </a:r>
            <a:endParaRPr lang="da-DK" sz="2800" b="0" dirty="0">
              <a:solidFill>
                <a:schemeClr val="tx1"/>
              </a:solidFill>
            </a:endParaRPr>
          </a:p>
        </p:txBody>
      </p:sp>
      <p:sp>
        <p:nvSpPr>
          <p:cNvPr id="7171" name="Rectangle 12"/>
          <p:cNvSpPr>
            <a:spLocks noChangeArrowheads="1"/>
          </p:cNvSpPr>
          <p:nvPr/>
        </p:nvSpPr>
        <p:spPr bwMode="auto">
          <a:xfrm>
            <a:off x="1763713" y="3065463"/>
            <a:ext cx="345757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6600"/>
              </a:buClr>
              <a:buSzPct val="130000"/>
            </a:pPr>
            <a:r>
              <a:rPr lang="da-DK" sz="1800" b="0">
                <a:solidFill>
                  <a:schemeClr val="tx1"/>
                </a:solidFill>
                <a:ea typeface="Helvetica" pitchFamily="34" charset="0"/>
                <a:cs typeface="Helvetica" pitchFamily="34" charset="0"/>
              </a:rPr>
              <a:t> Økonomi</a:t>
            </a:r>
          </a:p>
        </p:txBody>
      </p:sp>
      <p:sp>
        <p:nvSpPr>
          <p:cNvPr id="7172" name="Tekstboks 9"/>
          <p:cNvSpPr txBox="1">
            <a:spLocks noChangeArrowheads="1"/>
          </p:cNvSpPr>
          <p:nvPr/>
        </p:nvSpPr>
        <p:spPr bwMode="auto">
          <a:xfrm>
            <a:off x="611560" y="1196752"/>
            <a:ext cx="9286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>
                <a:solidFill>
                  <a:srgbClr val="006600"/>
                </a:solidFill>
              </a:rPr>
              <a:t>Et ekstensivt grønt </a:t>
            </a:r>
            <a:r>
              <a:rPr lang="da-DK" dirty="0" smtClean="0">
                <a:solidFill>
                  <a:srgbClr val="006600"/>
                </a:solidFill>
              </a:rPr>
              <a:t>tag, kan forsinke store mængder regn. </a:t>
            </a:r>
            <a:endParaRPr lang="da-DK" b="0" dirty="0">
              <a:solidFill>
                <a:srgbClr val="006600"/>
              </a:solidFill>
            </a:endParaRPr>
          </a:p>
        </p:txBody>
      </p:sp>
      <p:sp>
        <p:nvSpPr>
          <p:cNvPr id="7173" name="Tekstboks 10"/>
          <p:cNvSpPr txBox="1">
            <a:spLocks noChangeArrowheads="1"/>
          </p:cNvSpPr>
          <p:nvPr/>
        </p:nvSpPr>
        <p:spPr bwMode="auto">
          <a:xfrm>
            <a:off x="611560" y="1628800"/>
            <a:ext cx="7573963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da-DK" sz="1800" b="0" dirty="0" smtClean="0"/>
              <a:t>-  afløbskoefficient </a:t>
            </a:r>
            <a:r>
              <a:rPr lang="da-DK" sz="1800" b="0" u="sng" dirty="0" smtClean="0"/>
              <a:t>optil</a:t>
            </a:r>
            <a:r>
              <a:rPr lang="da-DK" sz="1800" b="0" dirty="0" smtClean="0"/>
              <a:t> 0,06 af den dimensionsgivende regn</a:t>
            </a:r>
            <a:endParaRPr lang="da-DK" sz="1800" b="0" dirty="0"/>
          </a:p>
        </p:txBody>
      </p:sp>
      <p:pic>
        <p:nvPicPr>
          <p:cNvPr id="7174" name="Picture 17" descr="Diadem150"/>
          <p:cNvPicPr>
            <a:picLocks noChangeAspect="1" noChangeArrowheads="1"/>
          </p:cNvPicPr>
          <p:nvPr/>
        </p:nvPicPr>
        <p:blipFill>
          <a:blip r:embed="rId2" cstate="print"/>
          <a:srcRect t="13782"/>
          <a:stretch>
            <a:fillRect/>
          </a:stretch>
        </p:blipFill>
        <p:spPr bwMode="auto">
          <a:xfrm>
            <a:off x="755576" y="2143487"/>
            <a:ext cx="5976664" cy="380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18"/>
          <p:cNvSpPr txBox="1">
            <a:spLocks noChangeArrowheads="1"/>
          </p:cNvSpPr>
          <p:nvPr/>
        </p:nvSpPr>
        <p:spPr bwMode="auto">
          <a:xfrm>
            <a:off x="7380312" y="5949280"/>
            <a:ext cx="13684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da-DK" sz="1000" b="0" dirty="0">
                <a:solidFill>
                  <a:schemeClr val="tx1"/>
                </a:solidFill>
              </a:rPr>
              <a:t>Foto: </a:t>
            </a:r>
            <a:r>
              <a:rPr lang="da-DK" sz="1000" b="0" dirty="0" err="1">
                <a:solidFill>
                  <a:schemeClr val="tx1"/>
                </a:solidFill>
              </a:rPr>
              <a:t>Byggros</a:t>
            </a:r>
            <a:r>
              <a:rPr lang="da-DK" sz="1000" b="0" dirty="0">
                <a:solidFill>
                  <a:schemeClr val="tx1"/>
                </a:solidFill>
              </a:rPr>
              <a:t> A/S </a:t>
            </a:r>
          </a:p>
        </p:txBody>
      </p:sp>
      <p:sp>
        <p:nvSpPr>
          <p:cNvPr id="7177" name="Rectangle 13"/>
          <p:cNvSpPr>
            <a:spLocks noChangeArrowheads="1"/>
          </p:cNvSpPr>
          <p:nvPr/>
        </p:nvSpPr>
        <p:spPr bwMode="auto">
          <a:xfrm>
            <a:off x="735012" y="5243513"/>
            <a:ext cx="8013452" cy="705767"/>
          </a:xfrm>
          <a:prstGeom prst="rect">
            <a:avLst/>
          </a:prstGeom>
          <a:solidFill>
            <a:srgbClr val="0B773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a-DK" sz="1600" b="0">
                <a:solidFill>
                  <a:schemeClr val="bg1"/>
                </a:solidFill>
              </a:rPr>
              <a:t>Systemtykkelser: ca. 55 – 120 mm</a:t>
            </a:r>
            <a:br>
              <a:rPr lang="da-DK" sz="1600" b="0">
                <a:solidFill>
                  <a:schemeClr val="bg1"/>
                </a:solidFill>
              </a:rPr>
            </a:br>
            <a:r>
              <a:rPr lang="da-DK" sz="1600" b="0">
                <a:solidFill>
                  <a:schemeClr val="bg1"/>
                </a:solidFill>
              </a:rPr>
              <a:t>Vandmættet vægt ca. 50 - 150 kg/m²</a:t>
            </a:r>
            <a:br>
              <a:rPr lang="da-DK" sz="1600" b="0">
                <a:solidFill>
                  <a:schemeClr val="bg1"/>
                </a:solidFill>
              </a:rPr>
            </a:br>
            <a:endParaRPr lang="da-DK" sz="1600" b="0">
              <a:solidFill>
                <a:schemeClr val="bg1"/>
              </a:solidFill>
            </a:endParaRPr>
          </a:p>
        </p:txBody>
      </p:sp>
      <p:sp>
        <p:nvSpPr>
          <p:cNvPr id="13" name="Rektangel 12"/>
          <p:cNvSpPr/>
          <p:nvPr/>
        </p:nvSpPr>
        <p:spPr bwMode="auto">
          <a:xfrm>
            <a:off x="179388" y="6024563"/>
            <a:ext cx="1914525" cy="83343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da-DK">
              <a:latin typeface="Helvetica" charset="0"/>
            </a:endParaRPr>
          </a:p>
        </p:txBody>
      </p:sp>
      <p:pic>
        <p:nvPicPr>
          <p:cNvPr id="14" name="Picture 11" descr="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492896"/>
            <a:ext cx="1975644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541338" y="322263"/>
            <a:ext cx="837247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800" b="0" dirty="0">
                <a:solidFill>
                  <a:schemeClr val="tx1"/>
                </a:solidFill>
              </a:rPr>
              <a:t>Ekstensive </a:t>
            </a:r>
            <a:r>
              <a:rPr lang="da-DK" sz="2800" b="0" dirty="0">
                <a:solidFill>
                  <a:srgbClr val="006600"/>
                </a:solidFill>
              </a:rPr>
              <a:t>Grønne </a:t>
            </a:r>
            <a:r>
              <a:rPr lang="da-DK" sz="2800" b="0" dirty="0" smtClean="0">
                <a:solidFill>
                  <a:srgbClr val="006600"/>
                </a:solidFill>
              </a:rPr>
              <a:t>tage – </a:t>
            </a:r>
            <a:r>
              <a:rPr lang="da-DK" sz="2800" b="0" dirty="0" smtClean="0">
                <a:solidFill>
                  <a:srgbClr val="0070C0"/>
                </a:solidFill>
              </a:rPr>
              <a:t>Vand</a:t>
            </a:r>
            <a:r>
              <a:rPr lang="da-DK" sz="2800" b="0" dirty="0" smtClean="0">
                <a:solidFill>
                  <a:schemeClr val="tx1"/>
                </a:solidFill>
              </a:rPr>
              <a:t> </a:t>
            </a:r>
            <a:endParaRPr lang="da-DK" sz="2800" b="0" dirty="0">
              <a:solidFill>
                <a:schemeClr val="tx1"/>
              </a:solidFill>
            </a:endParaRPr>
          </a:p>
        </p:txBody>
      </p:sp>
      <p:sp>
        <p:nvSpPr>
          <p:cNvPr id="7172" name="Tekstboks 9"/>
          <p:cNvSpPr txBox="1">
            <a:spLocks noChangeArrowheads="1"/>
          </p:cNvSpPr>
          <p:nvPr/>
        </p:nvSpPr>
        <p:spPr bwMode="auto">
          <a:xfrm>
            <a:off x="683568" y="1268760"/>
            <a:ext cx="9286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 smtClean="0">
                <a:solidFill>
                  <a:srgbClr val="006600"/>
                </a:solidFill>
              </a:rPr>
              <a:t>Tilbageholder kortvarigt 94 % af den dimensionsgivende regn. </a:t>
            </a:r>
            <a:endParaRPr lang="da-DK" b="0" dirty="0">
              <a:solidFill>
                <a:srgbClr val="006600"/>
              </a:solidFill>
            </a:endParaRPr>
          </a:p>
        </p:txBody>
      </p:sp>
      <p:sp>
        <p:nvSpPr>
          <p:cNvPr id="7175" name="Text Box 18"/>
          <p:cNvSpPr txBox="1">
            <a:spLocks noChangeArrowheads="1"/>
          </p:cNvSpPr>
          <p:nvPr/>
        </p:nvSpPr>
        <p:spPr bwMode="auto">
          <a:xfrm>
            <a:off x="7236296" y="6093296"/>
            <a:ext cx="13684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da-DK" sz="1000" b="0" dirty="0">
                <a:solidFill>
                  <a:schemeClr val="tx1"/>
                </a:solidFill>
              </a:rPr>
              <a:t>Foto: </a:t>
            </a:r>
            <a:r>
              <a:rPr lang="da-DK" sz="1000" b="0" dirty="0" err="1">
                <a:solidFill>
                  <a:schemeClr val="tx1"/>
                </a:solidFill>
              </a:rPr>
              <a:t>Byggros</a:t>
            </a:r>
            <a:r>
              <a:rPr lang="da-DK" sz="1000" b="0" dirty="0">
                <a:solidFill>
                  <a:schemeClr val="tx1"/>
                </a:solidFill>
              </a:rPr>
              <a:t> A/S </a:t>
            </a:r>
          </a:p>
        </p:txBody>
      </p:sp>
      <p:sp>
        <p:nvSpPr>
          <p:cNvPr id="7177" name="Rectangle 13"/>
          <p:cNvSpPr>
            <a:spLocks noChangeArrowheads="1"/>
          </p:cNvSpPr>
          <p:nvPr/>
        </p:nvSpPr>
        <p:spPr bwMode="auto">
          <a:xfrm>
            <a:off x="611560" y="5243513"/>
            <a:ext cx="7992887" cy="792162"/>
          </a:xfrm>
          <a:prstGeom prst="rect">
            <a:avLst/>
          </a:prstGeom>
          <a:solidFill>
            <a:srgbClr val="006600">
              <a:alpha val="9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a-DK" sz="1600" b="0" dirty="0" smtClean="0">
                <a:solidFill>
                  <a:schemeClr val="bg1"/>
                </a:solidFill>
              </a:rPr>
              <a:t>Systemtykkelse: </a:t>
            </a:r>
            <a:r>
              <a:rPr lang="da-DK" sz="1600" b="0" dirty="0">
                <a:solidFill>
                  <a:schemeClr val="bg1"/>
                </a:solidFill>
              </a:rPr>
              <a:t>ca. </a:t>
            </a:r>
            <a:r>
              <a:rPr lang="da-DK" sz="1600" b="0" dirty="0" smtClean="0">
                <a:solidFill>
                  <a:schemeClr val="bg1"/>
                </a:solidFill>
              </a:rPr>
              <a:t>140 </a:t>
            </a:r>
            <a:r>
              <a:rPr lang="da-DK" sz="1600" b="0" dirty="0">
                <a:solidFill>
                  <a:schemeClr val="bg1"/>
                </a:solidFill>
              </a:rPr>
              <a:t>mm</a:t>
            </a:r>
            <a:br>
              <a:rPr lang="da-DK" sz="1600" b="0" dirty="0">
                <a:solidFill>
                  <a:schemeClr val="bg1"/>
                </a:solidFill>
              </a:rPr>
            </a:br>
            <a:r>
              <a:rPr lang="da-DK" sz="1600" b="0" dirty="0" smtClean="0">
                <a:solidFill>
                  <a:schemeClr val="bg1"/>
                </a:solidFill>
              </a:rPr>
              <a:t>Markkapacitet </a:t>
            </a:r>
            <a:r>
              <a:rPr lang="da-DK" sz="1600" b="0" dirty="0">
                <a:solidFill>
                  <a:schemeClr val="bg1"/>
                </a:solidFill>
              </a:rPr>
              <a:t>vægt ca. </a:t>
            </a:r>
            <a:r>
              <a:rPr lang="da-DK" sz="1600" b="0" dirty="0" smtClean="0">
                <a:solidFill>
                  <a:schemeClr val="bg1"/>
                </a:solidFill>
              </a:rPr>
              <a:t>100 kg/m² </a:t>
            </a:r>
          </a:p>
          <a:p>
            <a:r>
              <a:rPr lang="da-DK" sz="1600" b="0" dirty="0" smtClean="0">
                <a:solidFill>
                  <a:schemeClr val="bg1"/>
                </a:solidFill>
              </a:rPr>
              <a:t>Vandmættet ca. 180 kg/m²  (kort varigt) </a:t>
            </a:r>
            <a:r>
              <a:rPr lang="da-DK" sz="1600" b="0" dirty="0">
                <a:solidFill>
                  <a:schemeClr val="bg1"/>
                </a:solidFill>
              </a:rPr>
              <a:t/>
            </a:r>
            <a:br>
              <a:rPr lang="da-DK" sz="1600" b="0" dirty="0">
                <a:solidFill>
                  <a:schemeClr val="bg1"/>
                </a:solidFill>
              </a:rPr>
            </a:br>
            <a:endParaRPr lang="da-DK" sz="1600" b="0" dirty="0">
              <a:solidFill>
                <a:schemeClr val="bg1"/>
              </a:solidFill>
            </a:endParaRPr>
          </a:p>
        </p:txBody>
      </p:sp>
      <p:pic>
        <p:nvPicPr>
          <p:cNvPr id="28674" name="Picture 2" descr="C:\Users\TEH~1.BYG\AppData\Local\Temp\_TS4BEE.tmp\_TS26.tmp\IMG_2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3743616" cy="2807712"/>
          </a:xfrm>
          <a:prstGeom prst="rect">
            <a:avLst/>
          </a:prstGeom>
          <a:noFill/>
        </p:spPr>
      </p:pic>
      <p:pic>
        <p:nvPicPr>
          <p:cNvPr id="28675" name="Picture 3" descr="C:\Users\TEH~1.BYG\AppData\Local\Temp\_TS4BEE.tmp\_TS27.tmp\IMG_2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44824"/>
            <a:ext cx="3264363" cy="2448272"/>
          </a:xfrm>
          <a:prstGeom prst="rect">
            <a:avLst/>
          </a:prstGeom>
          <a:noFill/>
        </p:spPr>
      </p:pic>
      <p:sp>
        <p:nvSpPr>
          <p:cNvPr id="12" name="Rektangel 11"/>
          <p:cNvSpPr/>
          <p:nvPr/>
        </p:nvSpPr>
        <p:spPr bwMode="auto">
          <a:xfrm>
            <a:off x="179388" y="6024563"/>
            <a:ext cx="1914525" cy="83343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da-DK">
              <a:latin typeface="Helvetica" charset="0"/>
            </a:endParaRPr>
          </a:p>
        </p:txBody>
      </p:sp>
      <p:sp>
        <p:nvSpPr>
          <p:cNvPr id="7173" name="Tekstboks 10"/>
          <p:cNvSpPr txBox="1">
            <a:spLocks noChangeArrowheads="1"/>
          </p:cNvSpPr>
          <p:nvPr/>
        </p:nvSpPr>
        <p:spPr bwMode="auto">
          <a:xfrm>
            <a:off x="539552" y="764704"/>
            <a:ext cx="807853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da-DK" sz="1800" b="0" dirty="0" smtClean="0"/>
              <a:t>-  </a:t>
            </a:r>
            <a:r>
              <a:rPr lang="da-DK" sz="1800" b="0" dirty="0" err="1" smtClean="0"/>
              <a:t>DiaFlow</a:t>
            </a:r>
            <a:r>
              <a:rPr lang="da-DK" sz="1800" b="0" dirty="0" smtClean="0"/>
              <a:t> opmagasinerer kraftige regnskyl som langsomt afgives til afløbet. </a:t>
            </a:r>
            <a:endParaRPr lang="da-DK" sz="1800" b="0" dirty="0"/>
          </a:p>
        </p:txBody>
      </p:sp>
      <p:pic>
        <p:nvPicPr>
          <p:cNvPr id="14" name="Billede 4" descr="fot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988840"/>
            <a:ext cx="22682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byggros.com/da/produkter/gronne-tage/~/media/Images/byggros/gronne-tage/gronne-tage/galleri/Boligomr%C3%A5de%20Prag_3.as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484313"/>
            <a:ext cx="579913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541338" y="322263"/>
            <a:ext cx="837247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800" b="0" dirty="0" smtClean="0">
                <a:solidFill>
                  <a:schemeClr val="tx1"/>
                </a:solidFill>
              </a:rPr>
              <a:t>Intensive</a:t>
            </a:r>
            <a:r>
              <a:rPr lang="da-DK" sz="2800" b="0" dirty="0" smtClean="0">
                <a:solidFill>
                  <a:srgbClr val="006600"/>
                </a:solidFill>
              </a:rPr>
              <a:t> Grønne </a:t>
            </a:r>
            <a:r>
              <a:rPr lang="da-DK" sz="2800" b="0" dirty="0">
                <a:solidFill>
                  <a:srgbClr val="006600"/>
                </a:solidFill>
              </a:rPr>
              <a:t>tage – </a:t>
            </a:r>
            <a:r>
              <a:rPr lang="da-DK" sz="2800" b="0" dirty="0">
                <a:solidFill>
                  <a:srgbClr val="0070C0"/>
                </a:solidFill>
              </a:rPr>
              <a:t>Vand</a:t>
            </a:r>
            <a:r>
              <a:rPr lang="da-DK" sz="2800" b="0" dirty="0">
                <a:solidFill>
                  <a:schemeClr val="tx1"/>
                </a:solidFill>
              </a:rPr>
              <a:t> </a:t>
            </a:r>
            <a:endParaRPr lang="da-DK" sz="2800" b="0" dirty="0">
              <a:solidFill>
                <a:srgbClr val="0070C0"/>
              </a:solidFill>
            </a:endParaRPr>
          </a:p>
        </p:txBody>
      </p:sp>
      <p:sp>
        <p:nvSpPr>
          <p:cNvPr id="24580" name="Tekstboks 9"/>
          <p:cNvSpPr txBox="1">
            <a:spLocks noChangeArrowheads="1"/>
          </p:cNvSpPr>
          <p:nvPr/>
        </p:nvSpPr>
        <p:spPr bwMode="auto">
          <a:xfrm>
            <a:off x="614363" y="868363"/>
            <a:ext cx="9286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0" dirty="0">
                <a:solidFill>
                  <a:schemeClr val="tx1"/>
                </a:solidFill>
              </a:rPr>
              <a:t>Muligheder for ekstra vandtilbageholdelse</a:t>
            </a:r>
          </a:p>
        </p:txBody>
      </p:sp>
      <p:sp>
        <p:nvSpPr>
          <p:cNvPr id="24581" name="Tekstboks 10"/>
          <p:cNvSpPr txBox="1">
            <a:spLocks noChangeArrowheads="1"/>
          </p:cNvSpPr>
          <p:nvPr/>
        </p:nvSpPr>
        <p:spPr bwMode="auto">
          <a:xfrm>
            <a:off x="539552" y="2132856"/>
            <a:ext cx="7573962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a-DK" sz="1800" dirty="0" smtClean="0"/>
              <a:t>Undervanding</a:t>
            </a:r>
          </a:p>
        </p:txBody>
      </p:sp>
      <p:sp>
        <p:nvSpPr>
          <p:cNvPr id="24582" name="Text Box 18"/>
          <p:cNvSpPr txBox="1">
            <a:spLocks noChangeArrowheads="1"/>
          </p:cNvSpPr>
          <p:nvPr/>
        </p:nvSpPr>
        <p:spPr bwMode="auto">
          <a:xfrm>
            <a:off x="7164288" y="5949280"/>
            <a:ext cx="13684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da-DK" sz="1000" b="0" dirty="0">
                <a:solidFill>
                  <a:schemeClr val="tx1"/>
                </a:solidFill>
              </a:rPr>
              <a:t>Foto: Diadem APP </a:t>
            </a:r>
          </a:p>
        </p:txBody>
      </p:sp>
      <p:sp>
        <p:nvSpPr>
          <p:cNvPr id="24583" name="Rectangle 13"/>
          <p:cNvSpPr>
            <a:spLocks noChangeArrowheads="1"/>
          </p:cNvSpPr>
          <p:nvPr/>
        </p:nvSpPr>
        <p:spPr bwMode="auto">
          <a:xfrm>
            <a:off x="827088" y="5229225"/>
            <a:ext cx="5421312" cy="792163"/>
          </a:xfrm>
          <a:prstGeom prst="rect">
            <a:avLst/>
          </a:prstGeom>
          <a:solidFill>
            <a:srgbClr val="0B773C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a-DK" sz="1600" b="0">
                <a:solidFill>
                  <a:schemeClr val="bg1"/>
                </a:solidFill>
              </a:rPr>
              <a:t/>
            </a:r>
            <a:br>
              <a:rPr lang="da-DK" sz="1600" b="0">
                <a:solidFill>
                  <a:schemeClr val="bg1"/>
                </a:solidFill>
              </a:rPr>
            </a:br>
            <a:endParaRPr lang="da-DK" sz="1600" b="0">
              <a:solidFill>
                <a:schemeClr val="bg1"/>
              </a:solidFill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179388" y="6024563"/>
            <a:ext cx="1914525" cy="83343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da-DK">
              <a:latin typeface="Helvetica" charset="0"/>
            </a:endParaRPr>
          </a:p>
        </p:txBody>
      </p:sp>
      <p:pic>
        <p:nvPicPr>
          <p:cNvPr id="9" name="Kép 50" descr="ONT_03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271941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" descr="2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2706688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églalap 37"/>
          <p:cNvSpPr/>
          <p:nvPr/>
        </p:nvSpPr>
        <p:spPr>
          <a:xfrm>
            <a:off x="592138" y="1493838"/>
            <a:ext cx="8251825" cy="471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0000"/>
              </a:lnSpc>
              <a:defRPr/>
            </a:pPr>
            <a:endParaRPr lang="hu-HU" sz="1800" b="0"/>
          </a:p>
        </p:txBody>
      </p:sp>
      <p:pic>
        <p:nvPicPr>
          <p:cNvPr id="26628" name="Kép 39" descr="ONT_02.wmf"/>
          <p:cNvPicPr>
            <a:picLocks noChangeAspect="1"/>
          </p:cNvPicPr>
          <p:nvPr/>
        </p:nvPicPr>
        <p:blipFill>
          <a:blip r:embed="rId4" cstate="print"/>
          <a:srcRect l="9566" t="15825" r="20737" b="42108"/>
          <a:stretch>
            <a:fillRect/>
          </a:stretch>
        </p:blipFill>
        <p:spPr bwMode="auto">
          <a:xfrm>
            <a:off x="474663" y="1493838"/>
            <a:ext cx="8588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Elbow Connector 9"/>
          <p:cNvCxnSpPr>
            <a:cxnSpLocks noChangeShapeType="1"/>
          </p:cNvCxnSpPr>
          <p:nvPr/>
        </p:nvCxnSpPr>
        <p:spPr bwMode="auto">
          <a:xfrm>
            <a:off x="2855913" y="2771775"/>
            <a:ext cx="920750" cy="328613"/>
          </a:xfrm>
          <a:prstGeom prst="bentConnector3">
            <a:avLst>
              <a:gd name="adj1" fmla="val 50000"/>
            </a:avLst>
          </a:prstGeom>
          <a:noFill/>
          <a:ln w="73025" algn="ctr">
            <a:solidFill>
              <a:srgbClr val="0000FF"/>
            </a:solidFill>
            <a:miter lim="800000"/>
            <a:headEnd/>
            <a:tailEnd/>
          </a:ln>
        </p:spPr>
      </p:cxnSp>
      <p:cxnSp>
        <p:nvCxnSpPr>
          <p:cNvPr id="46" name="Straight Connector 8"/>
          <p:cNvCxnSpPr>
            <a:cxnSpLocks noChangeShapeType="1"/>
          </p:cNvCxnSpPr>
          <p:nvPr/>
        </p:nvCxnSpPr>
        <p:spPr bwMode="auto">
          <a:xfrm>
            <a:off x="3470275" y="3100388"/>
            <a:ext cx="3803650" cy="0"/>
          </a:xfrm>
          <a:prstGeom prst="line">
            <a:avLst/>
          </a:prstGeom>
          <a:noFill/>
          <a:ln w="7302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47" name="Straight Connector 10"/>
          <p:cNvCxnSpPr>
            <a:cxnSpLocks noChangeShapeType="1"/>
          </p:cNvCxnSpPr>
          <p:nvPr/>
        </p:nvCxnSpPr>
        <p:spPr bwMode="auto">
          <a:xfrm rot="5400000" flipH="1" flipV="1">
            <a:off x="2358232" y="1210468"/>
            <a:ext cx="971550" cy="576263"/>
          </a:xfrm>
          <a:prstGeom prst="line">
            <a:avLst/>
          </a:prstGeom>
          <a:noFill/>
          <a:ln w="25400" algn="ctr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48" name="Straight Connector 11"/>
          <p:cNvCxnSpPr>
            <a:cxnSpLocks noChangeShapeType="1"/>
          </p:cNvCxnSpPr>
          <p:nvPr/>
        </p:nvCxnSpPr>
        <p:spPr bwMode="auto">
          <a:xfrm rot="5400000" flipH="1" flipV="1">
            <a:off x="2663032" y="1210468"/>
            <a:ext cx="971550" cy="576263"/>
          </a:xfrm>
          <a:prstGeom prst="line">
            <a:avLst/>
          </a:prstGeom>
          <a:noFill/>
          <a:ln w="25400" algn="ctr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49" name="Straight Connector 12"/>
          <p:cNvCxnSpPr>
            <a:cxnSpLocks noChangeShapeType="1"/>
          </p:cNvCxnSpPr>
          <p:nvPr/>
        </p:nvCxnSpPr>
        <p:spPr bwMode="auto">
          <a:xfrm rot="5400000" flipH="1" flipV="1">
            <a:off x="2967832" y="1210468"/>
            <a:ext cx="971550" cy="576263"/>
          </a:xfrm>
          <a:prstGeom prst="line">
            <a:avLst/>
          </a:prstGeom>
          <a:noFill/>
          <a:ln w="25400" algn="ctr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50" name="Straight Connector 13"/>
          <p:cNvCxnSpPr>
            <a:cxnSpLocks noChangeShapeType="1"/>
          </p:cNvCxnSpPr>
          <p:nvPr/>
        </p:nvCxnSpPr>
        <p:spPr bwMode="auto">
          <a:xfrm rot="5400000" flipH="1" flipV="1">
            <a:off x="3272632" y="1210468"/>
            <a:ext cx="971550" cy="576263"/>
          </a:xfrm>
          <a:prstGeom prst="line">
            <a:avLst/>
          </a:prstGeom>
          <a:noFill/>
          <a:ln w="25400" algn="ctr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51" name="Straight Connector 14"/>
          <p:cNvCxnSpPr>
            <a:cxnSpLocks noChangeShapeType="1"/>
          </p:cNvCxnSpPr>
          <p:nvPr/>
        </p:nvCxnSpPr>
        <p:spPr bwMode="auto">
          <a:xfrm rot="5400000" flipH="1" flipV="1">
            <a:off x="3577432" y="1210468"/>
            <a:ext cx="971550" cy="576263"/>
          </a:xfrm>
          <a:prstGeom prst="line">
            <a:avLst/>
          </a:prstGeom>
          <a:noFill/>
          <a:ln w="25400" algn="ctr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52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3882232" y="1210468"/>
            <a:ext cx="971550" cy="576263"/>
          </a:xfrm>
          <a:prstGeom prst="line">
            <a:avLst/>
          </a:prstGeom>
          <a:noFill/>
          <a:ln w="25400" algn="ctr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53" name="Straight Connector 16"/>
          <p:cNvCxnSpPr>
            <a:cxnSpLocks noChangeShapeType="1"/>
          </p:cNvCxnSpPr>
          <p:nvPr/>
        </p:nvCxnSpPr>
        <p:spPr bwMode="auto">
          <a:xfrm rot="5400000" flipH="1" flipV="1">
            <a:off x="4187032" y="1210468"/>
            <a:ext cx="971550" cy="576263"/>
          </a:xfrm>
          <a:prstGeom prst="line">
            <a:avLst/>
          </a:prstGeom>
          <a:noFill/>
          <a:ln w="25400" algn="ctr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54" name="Straight Connector 17"/>
          <p:cNvCxnSpPr>
            <a:cxnSpLocks noChangeShapeType="1"/>
          </p:cNvCxnSpPr>
          <p:nvPr/>
        </p:nvCxnSpPr>
        <p:spPr bwMode="auto">
          <a:xfrm rot="5400000" flipH="1" flipV="1">
            <a:off x="4491832" y="1210468"/>
            <a:ext cx="971550" cy="576263"/>
          </a:xfrm>
          <a:prstGeom prst="line">
            <a:avLst/>
          </a:prstGeom>
          <a:noFill/>
          <a:ln w="25400" algn="ctr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55" name="Straight Connector 18"/>
          <p:cNvCxnSpPr>
            <a:cxnSpLocks noChangeShapeType="1"/>
          </p:cNvCxnSpPr>
          <p:nvPr/>
        </p:nvCxnSpPr>
        <p:spPr bwMode="auto">
          <a:xfrm rot="5400000" flipH="1" flipV="1">
            <a:off x="4796632" y="1210468"/>
            <a:ext cx="971550" cy="576263"/>
          </a:xfrm>
          <a:prstGeom prst="line">
            <a:avLst/>
          </a:prstGeom>
          <a:noFill/>
          <a:ln w="25400" algn="ctr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56" name="Straight Connector 19"/>
          <p:cNvCxnSpPr>
            <a:cxnSpLocks noChangeShapeType="1"/>
          </p:cNvCxnSpPr>
          <p:nvPr/>
        </p:nvCxnSpPr>
        <p:spPr bwMode="auto">
          <a:xfrm rot="5400000" flipH="1" flipV="1">
            <a:off x="5101432" y="1210468"/>
            <a:ext cx="971550" cy="576263"/>
          </a:xfrm>
          <a:prstGeom prst="line">
            <a:avLst/>
          </a:prstGeom>
          <a:noFill/>
          <a:ln w="25400" algn="ctr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57" name="Straight Connector 20"/>
          <p:cNvCxnSpPr>
            <a:cxnSpLocks noChangeShapeType="1"/>
          </p:cNvCxnSpPr>
          <p:nvPr/>
        </p:nvCxnSpPr>
        <p:spPr bwMode="auto">
          <a:xfrm rot="5400000" flipH="1" flipV="1">
            <a:off x="5406232" y="1210468"/>
            <a:ext cx="971550" cy="576263"/>
          </a:xfrm>
          <a:prstGeom prst="line">
            <a:avLst/>
          </a:prstGeom>
          <a:noFill/>
          <a:ln w="25400" algn="ctr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58" name="Straight Connector 21"/>
          <p:cNvCxnSpPr>
            <a:cxnSpLocks noChangeShapeType="1"/>
          </p:cNvCxnSpPr>
          <p:nvPr/>
        </p:nvCxnSpPr>
        <p:spPr bwMode="auto">
          <a:xfrm rot="5400000" flipH="1" flipV="1">
            <a:off x="5711032" y="1210468"/>
            <a:ext cx="971550" cy="576263"/>
          </a:xfrm>
          <a:prstGeom prst="line">
            <a:avLst/>
          </a:prstGeom>
          <a:noFill/>
          <a:ln w="25400" algn="ctr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59" name="Straight Connector 24"/>
          <p:cNvCxnSpPr>
            <a:cxnSpLocks noChangeShapeType="1"/>
          </p:cNvCxnSpPr>
          <p:nvPr/>
        </p:nvCxnSpPr>
        <p:spPr bwMode="auto">
          <a:xfrm rot="5400000" flipH="1" flipV="1">
            <a:off x="2053432" y="1210468"/>
            <a:ext cx="971550" cy="576263"/>
          </a:xfrm>
          <a:prstGeom prst="line">
            <a:avLst/>
          </a:prstGeom>
          <a:noFill/>
          <a:ln w="25400" algn="ctr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60" name="Straight Connector 25"/>
          <p:cNvCxnSpPr>
            <a:cxnSpLocks noChangeShapeType="1"/>
          </p:cNvCxnSpPr>
          <p:nvPr/>
        </p:nvCxnSpPr>
        <p:spPr bwMode="auto">
          <a:xfrm rot="5400000" flipH="1" flipV="1">
            <a:off x="6015832" y="1210468"/>
            <a:ext cx="971550" cy="576263"/>
          </a:xfrm>
          <a:prstGeom prst="line">
            <a:avLst/>
          </a:prstGeom>
          <a:noFill/>
          <a:ln w="25400" algn="ctr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61" name="Straight Connector 26"/>
          <p:cNvCxnSpPr>
            <a:cxnSpLocks noChangeShapeType="1"/>
          </p:cNvCxnSpPr>
          <p:nvPr/>
        </p:nvCxnSpPr>
        <p:spPr bwMode="auto">
          <a:xfrm rot="5400000" flipH="1" flipV="1">
            <a:off x="6320632" y="1210468"/>
            <a:ext cx="971550" cy="576263"/>
          </a:xfrm>
          <a:prstGeom prst="line">
            <a:avLst/>
          </a:prstGeom>
          <a:noFill/>
          <a:ln w="25400" algn="ctr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62" name="Straight Connector 27"/>
          <p:cNvCxnSpPr>
            <a:cxnSpLocks noChangeShapeType="1"/>
          </p:cNvCxnSpPr>
          <p:nvPr/>
        </p:nvCxnSpPr>
        <p:spPr bwMode="auto">
          <a:xfrm rot="5400000" flipH="1" flipV="1">
            <a:off x="6625432" y="1210468"/>
            <a:ext cx="971550" cy="576263"/>
          </a:xfrm>
          <a:prstGeom prst="line">
            <a:avLst/>
          </a:prstGeom>
          <a:noFill/>
          <a:ln w="25400" algn="ctr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63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6930232" y="1210468"/>
            <a:ext cx="971550" cy="576263"/>
          </a:xfrm>
          <a:prstGeom prst="line">
            <a:avLst/>
          </a:prstGeom>
          <a:noFill/>
          <a:ln w="25400" algn="ctr">
            <a:solidFill>
              <a:srgbClr val="0000FF"/>
            </a:solidFill>
            <a:prstDash val="dash"/>
            <a:round/>
            <a:headEnd/>
            <a:tailEnd/>
          </a:ln>
        </p:spPr>
      </p:cxnSp>
      <p:sp>
        <p:nvSpPr>
          <p:cNvPr id="64" name="Rectangle 29"/>
          <p:cNvSpPr>
            <a:spLocks noChangeArrowheads="1"/>
          </p:cNvSpPr>
          <p:nvPr/>
        </p:nvSpPr>
        <p:spPr bwMode="auto">
          <a:xfrm>
            <a:off x="3419475" y="3605213"/>
            <a:ext cx="5391150" cy="182562"/>
          </a:xfrm>
          <a:prstGeom prst="rect">
            <a:avLst/>
          </a:prstGeom>
          <a:solidFill>
            <a:srgbClr val="0000FF">
              <a:alpha val="67000"/>
            </a:srgbClr>
          </a:solidFill>
          <a:ln w="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5" name="Rectangle 30"/>
          <p:cNvSpPr>
            <a:spLocks noChangeArrowheads="1"/>
          </p:cNvSpPr>
          <p:nvPr/>
        </p:nvSpPr>
        <p:spPr bwMode="auto">
          <a:xfrm>
            <a:off x="592138" y="3575050"/>
            <a:ext cx="2390775" cy="182563"/>
          </a:xfrm>
          <a:prstGeom prst="rect">
            <a:avLst/>
          </a:prstGeom>
          <a:solidFill>
            <a:srgbClr val="0000FF">
              <a:alpha val="67000"/>
            </a:srgbClr>
          </a:solidFill>
          <a:ln w="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6" name="Rectangle 31"/>
          <p:cNvSpPr>
            <a:spLocks noChangeArrowheads="1"/>
          </p:cNvSpPr>
          <p:nvPr/>
        </p:nvSpPr>
        <p:spPr bwMode="auto">
          <a:xfrm>
            <a:off x="3440113" y="3757613"/>
            <a:ext cx="5391150" cy="136525"/>
          </a:xfrm>
          <a:prstGeom prst="rect">
            <a:avLst/>
          </a:prstGeom>
          <a:solidFill>
            <a:srgbClr val="0000FF">
              <a:alpha val="67000"/>
            </a:srgbClr>
          </a:solidFill>
          <a:ln w="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7" name="Rectangle 32"/>
          <p:cNvSpPr>
            <a:spLocks noChangeArrowheads="1"/>
          </p:cNvSpPr>
          <p:nvPr/>
        </p:nvSpPr>
        <p:spPr bwMode="auto">
          <a:xfrm>
            <a:off x="628650" y="3733800"/>
            <a:ext cx="2354263" cy="160338"/>
          </a:xfrm>
          <a:prstGeom prst="rect">
            <a:avLst/>
          </a:prstGeom>
          <a:solidFill>
            <a:srgbClr val="0000FF">
              <a:alpha val="67000"/>
            </a:srgbClr>
          </a:solidFill>
          <a:ln w="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8" name="Rectangle 33"/>
          <p:cNvSpPr>
            <a:spLocks noChangeArrowheads="1"/>
          </p:cNvSpPr>
          <p:nvPr/>
        </p:nvSpPr>
        <p:spPr bwMode="auto">
          <a:xfrm>
            <a:off x="3019425" y="3721100"/>
            <a:ext cx="357188" cy="2236788"/>
          </a:xfrm>
          <a:prstGeom prst="rect">
            <a:avLst/>
          </a:prstGeom>
          <a:solidFill>
            <a:srgbClr val="0000FF">
              <a:alpha val="67000"/>
            </a:srgbClr>
          </a:solidFill>
          <a:ln w="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69" name="Straight Connector 36"/>
          <p:cNvCxnSpPr>
            <a:cxnSpLocks noChangeShapeType="1"/>
          </p:cNvCxnSpPr>
          <p:nvPr/>
        </p:nvCxnSpPr>
        <p:spPr bwMode="auto">
          <a:xfrm rot="5400000">
            <a:off x="2416175" y="3173413"/>
            <a:ext cx="877887" cy="1588"/>
          </a:xfrm>
          <a:prstGeom prst="line">
            <a:avLst/>
          </a:prstGeom>
          <a:noFill/>
          <a:ln w="7302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0" name="Szögletes összekötő 45"/>
          <p:cNvCxnSpPr>
            <a:cxnSpLocks noChangeShapeType="1"/>
          </p:cNvCxnSpPr>
          <p:nvPr/>
        </p:nvCxnSpPr>
        <p:spPr bwMode="auto">
          <a:xfrm rot="5400000">
            <a:off x="5812632" y="4561681"/>
            <a:ext cx="2921000" cy="1587"/>
          </a:xfrm>
          <a:prstGeom prst="bentConnector3">
            <a:avLst>
              <a:gd name="adj1" fmla="val 50000"/>
            </a:avLst>
          </a:prstGeom>
          <a:noFill/>
          <a:ln w="73025" algn="ctr">
            <a:solidFill>
              <a:srgbClr val="0000FF"/>
            </a:solidFill>
            <a:miter lim="800000"/>
            <a:headEnd/>
            <a:tailEnd/>
          </a:ln>
        </p:spPr>
      </p:cxnSp>
      <p:cxnSp>
        <p:nvCxnSpPr>
          <p:cNvPr id="71" name="Straight Connector 22"/>
          <p:cNvCxnSpPr>
            <a:cxnSpLocks noChangeShapeType="1"/>
          </p:cNvCxnSpPr>
          <p:nvPr/>
        </p:nvCxnSpPr>
        <p:spPr bwMode="auto">
          <a:xfrm rot="5400000" flipH="1" flipV="1">
            <a:off x="1413669" y="1178719"/>
            <a:ext cx="971550" cy="576262"/>
          </a:xfrm>
          <a:prstGeom prst="line">
            <a:avLst/>
          </a:prstGeom>
          <a:noFill/>
          <a:ln w="25400" algn="ctr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72" name="Straight Connector 23"/>
          <p:cNvCxnSpPr>
            <a:cxnSpLocks noChangeShapeType="1"/>
          </p:cNvCxnSpPr>
          <p:nvPr/>
        </p:nvCxnSpPr>
        <p:spPr bwMode="auto">
          <a:xfrm rot="5400000" flipH="1" flipV="1">
            <a:off x="1718469" y="1178719"/>
            <a:ext cx="971550" cy="576262"/>
          </a:xfrm>
          <a:prstGeom prst="line">
            <a:avLst/>
          </a:prstGeom>
          <a:noFill/>
          <a:ln w="25400" algn="ctr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73" name="Straight Connector 22"/>
          <p:cNvCxnSpPr>
            <a:cxnSpLocks noChangeShapeType="1"/>
          </p:cNvCxnSpPr>
          <p:nvPr/>
        </p:nvCxnSpPr>
        <p:spPr bwMode="auto">
          <a:xfrm rot="5400000" flipH="1" flipV="1">
            <a:off x="1061244" y="1210469"/>
            <a:ext cx="971550" cy="576262"/>
          </a:xfrm>
          <a:prstGeom prst="line">
            <a:avLst/>
          </a:prstGeom>
          <a:noFill/>
          <a:ln w="25400" algn="ctr">
            <a:solidFill>
              <a:srgbClr val="0000FF"/>
            </a:solidFill>
            <a:prstDash val="dash"/>
            <a:round/>
            <a:headEnd/>
            <a:tailEnd/>
          </a:ln>
        </p:spPr>
      </p:cxnSp>
      <p:sp>
        <p:nvSpPr>
          <p:cNvPr id="26658" name="Text Box 6"/>
          <p:cNvSpPr txBox="1">
            <a:spLocks noChangeArrowheads="1"/>
          </p:cNvSpPr>
          <p:nvPr/>
        </p:nvSpPr>
        <p:spPr bwMode="auto">
          <a:xfrm>
            <a:off x="539750" y="906463"/>
            <a:ext cx="7345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da-DK" b="0">
                <a:solidFill>
                  <a:schemeClr val="tx1"/>
                </a:solidFill>
              </a:rPr>
              <a:t>Undervandingsprincip </a:t>
            </a:r>
          </a:p>
        </p:txBody>
      </p:sp>
      <p:sp>
        <p:nvSpPr>
          <p:cNvPr id="26659" name="Text Box 7"/>
          <p:cNvSpPr txBox="1">
            <a:spLocks noChangeArrowheads="1"/>
          </p:cNvSpPr>
          <p:nvPr/>
        </p:nvSpPr>
        <p:spPr bwMode="auto">
          <a:xfrm>
            <a:off x="541338" y="322263"/>
            <a:ext cx="837247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800" b="0" dirty="0" smtClean="0">
                <a:solidFill>
                  <a:schemeClr val="tx1"/>
                </a:solidFill>
              </a:rPr>
              <a:t>Intensive</a:t>
            </a:r>
            <a:r>
              <a:rPr lang="da-DK" sz="2800" b="0" dirty="0" smtClean="0">
                <a:solidFill>
                  <a:srgbClr val="006600"/>
                </a:solidFill>
              </a:rPr>
              <a:t> Grønne tage – </a:t>
            </a:r>
            <a:r>
              <a:rPr lang="da-DK" sz="2800" b="0" dirty="0" smtClean="0">
                <a:solidFill>
                  <a:srgbClr val="0070C0"/>
                </a:solidFill>
              </a:rPr>
              <a:t>Vand</a:t>
            </a:r>
            <a:r>
              <a:rPr lang="da-DK" sz="2800" b="0" dirty="0" smtClean="0">
                <a:solidFill>
                  <a:schemeClr val="tx1"/>
                </a:solidFill>
              </a:rPr>
              <a:t> </a:t>
            </a:r>
            <a:endParaRPr lang="da-DK" sz="2800" b="0" dirty="0">
              <a:solidFill>
                <a:srgbClr val="0070C0"/>
              </a:solidFill>
            </a:endParaRPr>
          </a:p>
        </p:txBody>
      </p:sp>
      <p:sp>
        <p:nvSpPr>
          <p:cNvPr id="36" name="Rektangel 35"/>
          <p:cNvSpPr/>
          <p:nvPr/>
        </p:nvSpPr>
        <p:spPr bwMode="auto">
          <a:xfrm>
            <a:off x="179388" y="6024563"/>
            <a:ext cx="1914525" cy="83343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da-DK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0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3" dur="5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7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0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8" name="Text Box 6"/>
          <p:cNvSpPr txBox="1">
            <a:spLocks noChangeArrowheads="1"/>
          </p:cNvSpPr>
          <p:nvPr/>
        </p:nvSpPr>
        <p:spPr bwMode="auto">
          <a:xfrm>
            <a:off x="539750" y="906463"/>
            <a:ext cx="7345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da-DK" b="0" dirty="0" err="1" smtClean="0">
                <a:solidFill>
                  <a:schemeClr val="tx1"/>
                </a:solidFill>
              </a:rPr>
              <a:t>PermaStone</a:t>
            </a:r>
            <a:r>
              <a:rPr lang="da-DK" b="0" dirty="0" smtClean="0">
                <a:solidFill>
                  <a:schemeClr val="tx1"/>
                </a:solidFill>
              </a:rPr>
              <a:t> – PU bundet stenoverflade. </a:t>
            </a:r>
            <a:endParaRPr lang="da-DK" b="0" dirty="0">
              <a:solidFill>
                <a:schemeClr val="tx1"/>
              </a:solidFill>
            </a:endParaRPr>
          </a:p>
        </p:txBody>
      </p:sp>
      <p:sp>
        <p:nvSpPr>
          <p:cNvPr id="26659" name="Text Box 7"/>
          <p:cNvSpPr txBox="1">
            <a:spLocks noChangeArrowheads="1"/>
          </p:cNvSpPr>
          <p:nvPr/>
        </p:nvSpPr>
        <p:spPr bwMode="auto">
          <a:xfrm>
            <a:off x="541338" y="322263"/>
            <a:ext cx="837247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800" b="0" dirty="0" err="1" smtClean="0">
                <a:solidFill>
                  <a:srgbClr val="006600"/>
                </a:solidFill>
              </a:rPr>
              <a:t>Permeable</a:t>
            </a:r>
            <a:r>
              <a:rPr lang="da-DK" sz="2800" b="0" dirty="0" smtClean="0">
                <a:solidFill>
                  <a:srgbClr val="006600"/>
                </a:solidFill>
              </a:rPr>
              <a:t> befæstelse</a:t>
            </a:r>
            <a:endParaRPr lang="da-DK" sz="2800" b="0" dirty="0">
              <a:solidFill>
                <a:srgbClr val="0070C0"/>
              </a:solidFill>
            </a:endParaRPr>
          </a:p>
        </p:txBody>
      </p:sp>
      <p:pic>
        <p:nvPicPr>
          <p:cNvPr id="36" name="Picture 2" descr="http://www.byggros.com/da/produkter/park-og-landskab/regnvandshandtering-lar/permeable-belaegninger/~/media/Images/byggros/gronne-tage/permabel-permastone/Permastone-systemopbygningssystem-m-vand.ashx?h=313&amp;w=2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84784"/>
            <a:ext cx="2415604" cy="3024336"/>
          </a:xfrm>
          <a:prstGeom prst="rect">
            <a:avLst/>
          </a:prstGeom>
          <a:noFill/>
        </p:spPr>
      </p:pic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5111552" y="260648"/>
            <a:ext cx="40324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6600"/>
              </a:buClr>
              <a:buSzPct val="130000"/>
            </a:pPr>
            <a:r>
              <a:rPr lang="da-DK" sz="3200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da-DK" sz="3200" b="1" dirty="0">
                <a:solidFill>
                  <a:srgbClr val="0070C0"/>
                </a:solidFill>
                <a:latin typeface="Arial Black" pitchFamily="34" charset="0"/>
              </a:rPr>
              <a:t>10.000 l/S/Ha</a:t>
            </a:r>
          </a:p>
          <a:p>
            <a:pPr algn="ctr">
              <a:buClr>
                <a:srgbClr val="006600"/>
              </a:buClr>
              <a:buSzPct val="130000"/>
            </a:pPr>
            <a:r>
              <a:rPr lang="da-DK" sz="3200" b="1" dirty="0" smtClean="0">
                <a:solidFill>
                  <a:srgbClr val="0070C0"/>
                </a:solidFill>
                <a:latin typeface="Arial Black" pitchFamily="34" charset="0"/>
              </a:rPr>
              <a:t>(1 </a:t>
            </a:r>
            <a:r>
              <a:rPr lang="da-DK" sz="3200" b="1" dirty="0">
                <a:solidFill>
                  <a:srgbClr val="0070C0"/>
                </a:solidFill>
                <a:latin typeface="Arial Black" pitchFamily="34" charset="0"/>
              </a:rPr>
              <a:t>ltr/sek/m² </a:t>
            </a:r>
            <a:r>
              <a:rPr lang="da-DK" sz="3200" b="1" dirty="0" smtClean="0">
                <a:solidFill>
                  <a:srgbClr val="0070C0"/>
                </a:solidFill>
                <a:latin typeface="Arial Black" pitchFamily="34" charset="0"/>
              </a:rPr>
              <a:t>)</a:t>
            </a:r>
            <a:endParaRPr lang="da-DK" sz="32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9698" name="Picture 2" descr="C:\Users\TEH~1.BYG\AppData\Local\Temp\_TS4BEE.tmp\_TS29.tmp\PermaStone, Svanemølle hallen 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556792"/>
            <a:ext cx="4968552" cy="3726835"/>
          </a:xfrm>
          <a:prstGeom prst="rect">
            <a:avLst/>
          </a:prstGeom>
          <a:noFill/>
        </p:spPr>
      </p:pic>
      <p:sp>
        <p:nvSpPr>
          <p:cNvPr id="40" name="Rektangel 39"/>
          <p:cNvSpPr/>
          <p:nvPr/>
        </p:nvSpPr>
        <p:spPr bwMode="auto">
          <a:xfrm>
            <a:off x="179388" y="6024563"/>
            <a:ext cx="1914525" cy="83343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da-DK">
              <a:latin typeface="Helvetica" charset="0"/>
            </a:endParaRP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5292080" y="4869160"/>
            <a:ext cx="40324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6600"/>
              </a:buClr>
              <a:buSzPct val="130000"/>
            </a:pPr>
            <a:r>
              <a:rPr lang="da-DK" sz="3200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da-DK" sz="3200" b="1" dirty="0" smtClean="0">
                <a:solidFill>
                  <a:srgbClr val="0070C0"/>
                </a:solidFill>
                <a:latin typeface="Arial Black" pitchFamily="34" charset="0"/>
              </a:rPr>
              <a:t>30 – 40 % volumen</a:t>
            </a:r>
            <a:endParaRPr lang="da-DK" sz="32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3347864" y="5302151"/>
            <a:ext cx="230452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da-DK" sz="1000" b="0" dirty="0">
                <a:solidFill>
                  <a:schemeClr val="tx1"/>
                </a:solidFill>
              </a:rPr>
              <a:t>Foto: </a:t>
            </a:r>
            <a:r>
              <a:rPr lang="da-DK" sz="1000" b="0" dirty="0" err="1" smtClean="0">
                <a:solidFill>
                  <a:schemeClr val="tx1"/>
                </a:solidFill>
              </a:rPr>
              <a:t>Byggros</a:t>
            </a:r>
            <a:r>
              <a:rPr lang="da-DK" sz="1000" b="0" dirty="0" smtClean="0">
                <a:solidFill>
                  <a:schemeClr val="tx1"/>
                </a:solidFill>
              </a:rPr>
              <a:t>, </a:t>
            </a:r>
            <a:r>
              <a:rPr lang="da-DK" sz="1000" b="0" dirty="0" err="1" smtClean="0">
                <a:solidFill>
                  <a:schemeClr val="tx1"/>
                </a:solidFill>
              </a:rPr>
              <a:t>Svanemøllehallen</a:t>
            </a:r>
            <a:endParaRPr lang="da-DK" sz="1000" b="0" dirty="0">
              <a:solidFill>
                <a:schemeClr val="tx1"/>
              </a:solidFill>
            </a:endParaRPr>
          </a:p>
        </p:txBody>
      </p:sp>
      <p:pic>
        <p:nvPicPr>
          <p:cNvPr id="44" name="Billede 10" descr="Sort skig O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459" y="5754795"/>
            <a:ext cx="572163" cy="85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Billede 12" descr="Portgis ob.jpg"/>
          <p:cNvPicPr>
            <a:picLocks noChangeAspect="1"/>
          </p:cNvPicPr>
          <p:nvPr/>
        </p:nvPicPr>
        <p:blipFill>
          <a:blip r:embed="rId6" cstate="print"/>
          <a:srcRect t="3867"/>
          <a:stretch>
            <a:fillRect/>
          </a:stretch>
        </p:blipFill>
        <p:spPr bwMode="auto">
          <a:xfrm>
            <a:off x="1403648" y="5733256"/>
            <a:ext cx="596619" cy="86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Billede 17" descr="Brun OB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5733256"/>
            <a:ext cx="561551" cy="84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Billede 18" descr="Skiffer grøn ob.jpg"/>
          <p:cNvPicPr>
            <a:picLocks noChangeAspect="1"/>
          </p:cNvPicPr>
          <p:nvPr/>
        </p:nvPicPr>
        <p:blipFill>
          <a:blip r:embed="rId8" cstate="print"/>
          <a:srcRect t="22722" r="24661" b="6268"/>
          <a:stretch>
            <a:fillRect/>
          </a:stretch>
        </p:blipFill>
        <p:spPr bwMode="auto">
          <a:xfrm>
            <a:off x="2195736" y="5733256"/>
            <a:ext cx="606770" cy="85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8" name="Text Box 6"/>
          <p:cNvSpPr txBox="1">
            <a:spLocks noChangeArrowheads="1"/>
          </p:cNvSpPr>
          <p:nvPr/>
        </p:nvSpPr>
        <p:spPr bwMode="auto">
          <a:xfrm>
            <a:off x="539750" y="906463"/>
            <a:ext cx="7345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da-DK" b="0" dirty="0" err="1" smtClean="0">
                <a:solidFill>
                  <a:schemeClr val="tx1"/>
                </a:solidFill>
              </a:rPr>
              <a:t>PermaStone</a:t>
            </a:r>
            <a:r>
              <a:rPr lang="da-DK" b="0" dirty="0" smtClean="0">
                <a:solidFill>
                  <a:schemeClr val="tx1"/>
                </a:solidFill>
              </a:rPr>
              <a:t> – PU bundet stenoverflade. </a:t>
            </a:r>
            <a:endParaRPr lang="da-DK" b="0" dirty="0">
              <a:solidFill>
                <a:schemeClr val="tx1"/>
              </a:solidFill>
            </a:endParaRPr>
          </a:p>
        </p:txBody>
      </p:sp>
      <p:sp>
        <p:nvSpPr>
          <p:cNvPr id="26659" name="Text Box 7"/>
          <p:cNvSpPr txBox="1">
            <a:spLocks noChangeArrowheads="1"/>
          </p:cNvSpPr>
          <p:nvPr/>
        </p:nvSpPr>
        <p:spPr bwMode="auto">
          <a:xfrm>
            <a:off x="541338" y="322263"/>
            <a:ext cx="837247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800" b="0" dirty="0" err="1" smtClean="0">
                <a:solidFill>
                  <a:srgbClr val="006600"/>
                </a:solidFill>
              </a:rPr>
              <a:t>Permeable</a:t>
            </a:r>
            <a:r>
              <a:rPr lang="da-DK" sz="2800" b="0" dirty="0" smtClean="0">
                <a:solidFill>
                  <a:srgbClr val="006600"/>
                </a:solidFill>
              </a:rPr>
              <a:t> befæstelse</a:t>
            </a:r>
            <a:endParaRPr lang="da-DK" sz="2800" b="0" dirty="0">
              <a:solidFill>
                <a:srgbClr val="0070C0"/>
              </a:solidFill>
            </a:endParaRPr>
          </a:p>
        </p:txBody>
      </p:sp>
      <p:pic>
        <p:nvPicPr>
          <p:cNvPr id="36" name="Picture 2" descr="http://www.byggros.com/da/produkter/park-og-landskab/regnvandshandtering-lar/permeable-belaegninger/~/media/Images/byggros/gronne-tage/permabel-permastone/Permastone-systemopbygningssystem-m-vand.ashx?h=313&amp;w=2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84784"/>
            <a:ext cx="2415604" cy="3024336"/>
          </a:xfrm>
          <a:prstGeom prst="rect">
            <a:avLst/>
          </a:prstGeom>
          <a:noFill/>
        </p:spPr>
      </p:pic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5111552" y="260648"/>
            <a:ext cx="40324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6600"/>
              </a:buClr>
              <a:buSzPct val="130000"/>
            </a:pPr>
            <a:r>
              <a:rPr lang="da-DK" sz="3200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da-DK" sz="3200" b="1" dirty="0">
                <a:solidFill>
                  <a:srgbClr val="0070C0"/>
                </a:solidFill>
                <a:latin typeface="Arial Black" pitchFamily="34" charset="0"/>
              </a:rPr>
              <a:t>10.000 l/S/Ha</a:t>
            </a:r>
          </a:p>
          <a:p>
            <a:pPr algn="ctr">
              <a:buClr>
                <a:srgbClr val="006600"/>
              </a:buClr>
              <a:buSzPct val="130000"/>
            </a:pPr>
            <a:r>
              <a:rPr lang="da-DK" sz="3200" b="1" dirty="0" smtClean="0">
                <a:solidFill>
                  <a:srgbClr val="0070C0"/>
                </a:solidFill>
                <a:latin typeface="Arial Black" pitchFamily="34" charset="0"/>
              </a:rPr>
              <a:t>(1 </a:t>
            </a:r>
            <a:r>
              <a:rPr lang="da-DK" sz="3200" b="1" dirty="0">
                <a:solidFill>
                  <a:srgbClr val="0070C0"/>
                </a:solidFill>
                <a:latin typeface="Arial Black" pitchFamily="34" charset="0"/>
              </a:rPr>
              <a:t>ltr/sek/m² </a:t>
            </a:r>
            <a:r>
              <a:rPr lang="da-DK" sz="3200" b="1" dirty="0" smtClean="0">
                <a:solidFill>
                  <a:srgbClr val="0070C0"/>
                </a:solidFill>
                <a:latin typeface="Arial Black" pitchFamily="34" charset="0"/>
              </a:rPr>
              <a:t>)</a:t>
            </a:r>
            <a:endParaRPr lang="da-DK" sz="32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0" name="Rektangel 39"/>
          <p:cNvSpPr/>
          <p:nvPr/>
        </p:nvSpPr>
        <p:spPr bwMode="auto">
          <a:xfrm>
            <a:off x="179388" y="6024563"/>
            <a:ext cx="1914525" cy="83343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da-DK">
              <a:latin typeface="Helvetica" charset="0"/>
            </a:endParaRP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5292080" y="4869160"/>
            <a:ext cx="40324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6600"/>
              </a:buClr>
              <a:buSzPct val="130000"/>
            </a:pPr>
            <a:r>
              <a:rPr lang="da-DK" sz="3200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da-DK" sz="3200" b="1" dirty="0" smtClean="0">
                <a:solidFill>
                  <a:srgbClr val="0070C0"/>
                </a:solidFill>
                <a:latin typeface="Arial Black" pitchFamily="34" charset="0"/>
              </a:rPr>
              <a:t>30 – 40 % volumen</a:t>
            </a:r>
            <a:endParaRPr lang="da-DK" sz="32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3347864" y="5302151"/>
            <a:ext cx="230452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da-DK" sz="1000" b="0" dirty="0">
                <a:solidFill>
                  <a:schemeClr val="tx1"/>
                </a:solidFill>
              </a:rPr>
              <a:t>Foto: </a:t>
            </a:r>
            <a:r>
              <a:rPr lang="da-DK" sz="1000" b="0" dirty="0" err="1" smtClean="0">
                <a:solidFill>
                  <a:schemeClr val="tx1"/>
                </a:solidFill>
              </a:rPr>
              <a:t>Byggros</a:t>
            </a:r>
            <a:r>
              <a:rPr lang="da-DK" sz="1000" b="0" dirty="0" smtClean="0">
                <a:solidFill>
                  <a:schemeClr val="tx1"/>
                </a:solidFill>
              </a:rPr>
              <a:t>, München Lufthavn</a:t>
            </a:r>
            <a:endParaRPr lang="da-DK" sz="1000" b="0" dirty="0">
              <a:solidFill>
                <a:schemeClr val="tx1"/>
              </a:solidFill>
            </a:endParaRPr>
          </a:p>
        </p:txBody>
      </p:sp>
      <p:pic>
        <p:nvPicPr>
          <p:cNvPr id="30722" name="Picture 2" descr="C:\Users\TEH~1.BYG\AppData\Local\Temp\_TS4BEE.tmp\_TS2A.tmp\Bayern 2 23000 m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40768"/>
            <a:ext cx="5202237" cy="3902075"/>
          </a:xfrm>
          <a:prstGeom prst="rect">
            <a:avLst/>
          </a:prstGeom>
          <a:noFill/>
        </p:spPr>
      </p:pic>
      <p:sp>
        <p:nvSpPr>
          <p:cNvPr id="11" name="Rektangel 10"/>
          <p:cNvSpPr/>
          <p:nvPr/>
        </p:nvSpPr>
        <p:spPr bwMode="auto">
          <a:xfrm>
            <a:off x="179388" y="6024563"/>
            <a:ext cx="1914525" cy="83343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da-DK">
              <a:latin typeface="Helvetica" charset="0"/>
            </a:endParaRPr>
          </a:p>
        </p:txBody>
      </p:sp>
      <p:pic>
        <p:nvPicPr>
          <p:cNvPr id="12" name="Billede 10" descr="Sort skig O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459" y="5754795"/>
            <a:ext cx="572163" cy="85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lede 12" descr="Portgis ob.jpg"/>
          <p:cNvPicPr>
            <a:picLocks noChangeAspect="1"/>
          </p:cNvPicPr>
          <p:nvPr/>
        </p:nvPicPr>
        <p:blipFill>
          <a:blip r:embed="rId6" cstate="print"/>
          <a:srcRect t="3867"/>
          <a:stretch>
            <a:fillRect/>
          </a:stretch>
        </p:blipFill>
        <p:spPr bwMode="auto">
          <a:xfrm>
            <a:off x="1403648" y="5733256"/>
            <a:ext cx="596619" cy="86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lede 17" descr="Brun OB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5733256"/>
            <a:ext cx="561551" cy="84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lede 18" descr="Skiffer grøn ob.jpg"/>
          <p:cNvPicPr>
            <a:picLocks noChangeAspect="1"/>
          </p:cNvPicPr>
          <p:nvPr/>
        </p:nvPicPr>
        <p:blipFill>
          <a:blip r:embed="rId8" cstate="print"/>
          <a:srcRect t="22722" r="24661" b="6268"/>
          <a:stretch>
            <a:fillRect/>
          </a:stretch>
        </p:blipFill>
        <p:spPr bwMode="auto">
          <a:xfrm>
            <a:off x="2195736" y="5733256"/>
            <a:ext cx="606770" cy="85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ktangel 15"/>
          <p:cNvSpPr/>
          <p:nvPr/>
        </p:nvSpPr>
        <p:spPr>
          <a:xfrm>
            <a:off x="3707904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 smtClean="0"/>
              <a:t>http://www.youtube.com/watch?v=fNqBzu6uAdU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ktangel 2"/>
          <p:cNvSpPr>
            <a:spLocks noChangeArrowheads="1"/>
          </p:cNvSpPr>
          <p:nvPr/>
        </p:nvSpPr>
        <p:spPr bwMode="auto">
          <a:xfrm>
            <a:off x="684213" y="876300"/>
            <a:ext cx="7837487" cy="5106988"/>
          </a:xfrm>
          <a:prstGeom prst="rect">
            <a:avLst/>
          </a:prstGeom>
          <a:solidFill>
            <a:srgbClr val="006600"/>
          </a:solidFill>
          <a:ln w="9525" algn="ctr">
            <a:noFill/>
            <a:round/>
            <a:headEnd/>
            <a:tailEnd/>
          </a:ln>
        </p:spPr>
        <p:txBody>
          <a:bodyPr anchor="b"/>
          <a:lstStyle/>
          <a:p>
            <a:endParaRPr lang="da-DK"/>
          </a:p>
        </p:txBody>
      </p:sp>
      <p:pic>
        <p:nvPicPr>
          <p:cNvPr id="30723" name="Picture 4" descr="Gyor maj re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900" y="876300"/>
            <a:ext cx="3814763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12"/>
          <p:cNvSpPr>
            <a:spLocks noChangeArrowheads="1"/>
          </p:cNvSpPr>
          <p:nvPr/>
        </p:nvSpPr>
        <p:spPr bwMode="auto">
          <a:xfrm>
            <a:off x="3843248" y="1628800"/>
            <a:ext cx="4176464" cy="576535"/>
          </a:xfrm>
          <a:prstGeom prst="rect">
            <a:avLst/>
          </a:prstGeom>
          <a:solidFill>
            <a:srgbClr val="EEB5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>
              <a:buClr>
                <a:srgbClr val="006600"/>
              </a:buClr>
              <a:buSzPct val="130000"/>
              <a:defRPr/>
            </a:pPr>
            <a:r>
              <a:rPr lang="da-DK" sz="24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da-DK" sz="2400" dirty="0">
                <a:solidFill>
                  <a:schemeClr val="tx1"/>
                </a:solidFill>
              </a:rPr>
              <a:t>Tak for opmærksomheden</a:t>
            </a:r>
          </a:p>
        </p:txBody>
      </p:sp>
      <p:sp>
        <p:nvSpPr>
          <p:cNvPr id="30727" name="Tekstboks 8"/>
          <p:cNvSpPr txBox="1">
            <a:spLocks noChangeArrowheads="1"/>
          </p:cNvSpPr>
          <p:nvPr/>
        </p:nvSpPr>
        <p:spPr bwMode="auto">
          <a:xfrm rot="-5400000">
            <a:off x="-265906" y="3039269"/>
            <a:ext cx="5106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4400">
                <a:solidFill>
                  <a:schemeClr val="bg1"/>
                </a:solidFill>
                <a:cs typeface="Arial" charset="0"/>
              </a:rPr>
              <a:t>Green Up The City</a:t>
            </a:r>
          </a:p>
        </p:txBody>
      </p:sp>
      <p:sp>
        <p:nvSpPr>
          <p:cNvPr id="6" name="Rektangel 5"/>
          <p:cNvSpPr/>
          <p:nvPr/>
        </p:nvSpPr>
        <p:spPr bwMode="auto">
          <a:xfrm>
            <a:off x="179388" y="6024563"/>
            <a:ext cx="1914525" cy="83343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da-DK">
              <a:latin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yggros_power point_SE">
  <a:themeElements>
    <a:clrScheme name="Byggros_power point_SE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C0C0C0"/>
      </a:accent1>
      <a:accent2>
        <a:srgbClr val="808080"/>
      </a:accent2>
      <a:accent3>
        <a:srgbClr val="FFFFFF"/>
      </a:accent3>
      <a:accent4>
        <a:srgbClr val="000000"/>
      </a:accent4>
      <a:accent5>
        <a:srgbClr val="DCDCDC"/>
      </a:accent5>
      <a:accent6>
        <a:srgbClr val="737373"/>
      </a:accent6>
      <a:hlink>
        <a:srgbClr val="5F5F5F"/>
      </a:hlink>
      <a:folHlink>
        <a:srgbClr val="969696"/>
      </a:folHlink>
    </a:clrScheme>
    <a:fontScheme name="Byggros_power point_S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Byggros_power point_SE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yggros_power point_SE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yggros_power point_S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yggros_power point_SE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Byggros_power point_SE</Template>
  <TotalTime>6308</TotalTime>
  <Words>179</Words>
  <Application>Microsoft Office PowerPoint</Application>
  <PresentationFormat>Skærmshow (4:3)</PresentationFormat>
  <Paragraphs>44</Paragraphs>
  <Slides>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8</vt:i4>
      </vt:variant>
    </vt:vector>
  </HeadingPairs>
  <TitlesOfParts>
    <vt:vector size="10" baseType="lpstr">
      <vt:lpstr>Byggros_power point_SE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Byggros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the</dc:creator>
  <cp:lastModifiedBy>Jensen, Kristian Birchvald</cp:lastModifiedBy>
  <cp:revision>535</cp:revision>
  <dcterms:created xsi:type="dcterms:W3CDTF">2009-03-17T10:53:10Z</dcterms:created>
  <dcterms:modified xsi:type="dcterms:W3CDTF">2013-09-05T08:42:14Z</dcterms:modified>
</cp:coreProperties>
</file>